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56"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889094-7C59-4B16-9910-7E84DB11761F}" v="5" dt="2021-02-11T11:18:28.1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Layzell (Prendergast CP School)" userId="b0718d91-ba1a-4515-8cd1-a7698e7d3639" providerId="ADAL" clId="{8C889094-7C59-4B16-9910-7E84DB11761F}"/>
    <pc:docChg chg="custSel addSld modSld sldOrd">
      <pc:chgData name="J Layzell (Prendergast CP School)" userId="b0718d91-ba1a-4515-8cd1-a7698e7d3639" providerId="ADAL" clId="{8C889094-7C59-4B16-9910-7E84DB11761F}" dt="2021-02-11T11:16:06.740" v="11"/>
      <pc:docMkLst>
        <pc:docMk/>
      </pc:docMkLst>
      <pc:sldChg chg="addSp delSp modSp new mod ord modAnim">
        <pc:chgData name="J Layzell (Prendergast CP School)" userId="b0718d91-ba1a-4515-8cd1-a7698e7d3639" providerId="ADAL" clId="{8C889094-7C59-4B16-9910-7E84DB11761F}" dt="2021-02-11T11:16:06.740" v="11"/>
        <pc:sldMkLst>
          <pc:docMk/>
          <pc:sldMk cId="3545420576" sldId="264"/>
        </pc:sldMkLst>
        <pc:spChg chg="del">
          <ac:chgData name="J Layzell (Prendergast CP School)" userId="b0718d91-ba1a-4515-8cd1-a7698e7d3639" providerId="ADAL" clId="{8C889094-7C59-4B16-9910-7E84DB11761F}" dt="2021-02-11T11:05:53.295" v="3" actId="478"/>
          <ac:spMkLst>
            <pc:docMk/>
            <pc:sldMk cId="3545420576" sldId="264"/>
            <ac:spMk id="2" creationId="{7CE128B1-BF1F-4390-B9AB-3FC4B5F824B9}"/>
          </ac:spMkLst>
        </pc:spChg>
        <pc:spChg chg="del">
          <ac:chgData name="J Layzell (Prendergast CP School)" userId="b0718d91-ba1a-4515-8cd1-a7698e7d3639" providerId="ADAL" clId="{8C889094-7C59-4B16-9910-7E84DB11761F}" dt="2021-02-11T11:05:55.456" v="4" actId="478"/>
          <ac:spMkLst>
            <pc:docMk/>
            <pc:sldMk cId="3545420576" sldId="264"/>
            <ac:spMk id="3" creationId="{47E5A1D6-4E20-431A-86EB-132AA5AE44F0}"/>
          </ac:spMkLst>
        </pc:spChg>
        <pc:picChg chg="add mod">
          <ac:chgData name="J Layzell (Prendergast CP School)" userId="b0718d91-ba1a-4515-8cd1-a7698e7d3639" providerId="ADAL" clId="{8C889094-7C59-4B16-9910-7E84DB11761F}" dt="2021-02-11T11:09:01.858" v="9" actId="14100"/>
          <ac:picMkLst>
            <pc:docMk/>
            <pc:sldMk cId="3545420576" sldId="264"/>
            <ac:picMk id="4" creationId="{0C239011-9B8F-4C44-A27B-B154206D5C6D}"/>
          </ac:picMkLst>
        </pc:picChg>
        <pc:picChg chg="add mod">
          <ac:chgData name="J Layzell (Prendergast CP School)" userId="b0718d91-ba1a-4515-8cd1-a7698e7d3639" providerId="ADAL" clId="{8C889094-7C59-4B16-9910-7E84DB11761F}" dt="2021-02-11T11:15:04.261" v="10"/>
          <ac:picMkLst>
            <pc:docMk/>
            <pc:sldMk cId="3545420576" sldId="264"/>
            <ac:picMk id="5" creationId="{8C210B7B-289A-4A79-8A23-490CF82A896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BA0B-5350-4FC6-A234-52D38B9A4E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D76CFD8-8CF4-4072-B7E0-174E56333B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F78333-3BD0-415C-AB68-82B5B2E715FD}"/>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5" name="Footer Placeholder 4">
            <a:extLst>
              <a:ext uri="{FF2B5EF4-FFF2-40B4-BE49-F238E27FC236}">
                <a16:creationId xmlns:a16="http://schemas.microsoft.com/office/drawing/2014/main" id="{EE4E29A5-E2E2-4B3C-BA59-B93BE462CD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EE79D-8168-4135-832C-680383645D80}"/>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2904019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80E88-5797-4620-9CB5-AF3F5722B3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A5771E-643A-47B5-9E0F-1997CA34F0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6F1BD3-F80B-4DB4-BF79-2855D0ECFD1F}"/>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5" name="Footer Placeholder 4">
            <a:extLst>
              <a:ext uri="{FF2B5EF4-FFF2-40B4-BE49-F238E27FC236}">
                <a16:creationId xmlns:a16="http://schemas.microsoft.com/office/drawing/2014/main" id="{5BC77C82-8AC4-43D2-8AC6-915CF67BC9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EEFE12-168E-4ADE-9593-DEA3050195AE}"/>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1509923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5E09F-1CC3-4C4C-9366-31A9C06C34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4FFCF4-A690-48AE-94D0-0FA33980EE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EF04374-81E0-4912-A4E0-6210BD2E54EE}"/>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5" name="Footer Placeholder 4">
            <a:extLst>
              <a:ext uri="{FF2B5EF4-FFF2-40B4-BE49-F238E27FC236}">
                <a16:creationId xmlns:a16="http://schemas.microsoft.com/office/drawing/2014/main" id="{C3600AA6-27EA-4CD7-8B00-0C0C6E6A72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E7C0BD-E354-45D0-A76F-3AF4C2B3665C}"/>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1246347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9AC31-32BE-490A-9CD4-54D3838E10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F07CF2-64F9-4869-AAC5-23785801C42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035E7E1-5981-4AAF-A1D8-9AC6CB2390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1C5791-8863-4B73-AB44-F6ECA49FC1CA}"/>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6" name="Footer Placeholder 5">
            <a:extLst>
              <a:ext uri="{FF2B5EF4-FFF2-40B4-BE49-F238E27FC236}">
                <a16:creationId xmlns:a16="http://schemas.microsoft.com/office/drawing/2014/main" id="{3327B26C-94F3-4BD0-959A-0655720B53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6F62A0-CFC8-4FFE-BD0A-8D4EFB4E2703}"/>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4224979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28CC6-51C0-4A72-B601-D9C608B200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8FF2D0-94A8-4A78-861B-775E861D337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729F36-ACE2-407F-8DA9-C3E2A01D4A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E65E277-FD87-4CAF-AA65-BB1B74F3FA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79E27-E9F3-4E8D-83CF-2ED19542392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013B3D-15B0-428F-B7BE-30C5131CD744}"/>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8" name="Footer Placeholder 7">
            <a:extLst>
              <a:ext uri="{FF2B5EF4-FFF2-40B4-BE49-F238E27FC236}">
                <a16:creationId xmlns:a16="http://schemas.microsoft.com/office/drawing/2014/main" id="{286EBE39-0686-4E36-A7A9-8F6065DB71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5DCE5D1-9226-40D1-B01A-F3687C9D6FD1}"/>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411790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32A87-4151-425B-A298-68282C3F99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1F2188D-8841-4860-A1FD-FB734D1D4721}"/>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4" name="Footer Placeholder 3">
            <a:extLst>
              <a:ext uri="{FF2B5EF4-FFF2-40B4-BE49-F238E27FC236}">
                <a16:creationId xmlns:a16="http://schemas.microsoft.com/office/drawing/2014/main" id="{2AC55FC9-8917-4CFA-AD6E-8409403E68F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2A2C43D-0B5D-4F16-B602-F9B10A3505C5}"/>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2481002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818619-28C5-4BEE-9AEF-B76631FC91CF}"/>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3" name="Footer Placeholder 2">
            <a:extLst>
              <a:ext uri="{FF2B5EF4-FFF2-40B4-BE49-F238E27FC236}">
                <a16:creationId xmlns:a16="http://schemas.microsoft.com/office/drawing/2014/main" id="{8798C935-4E86-49BD-B2CC-AE2F3BD8ECD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689962-CAE1-42EB-8FAE-BAD5837D7BBF}"/>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3503516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1B22E-8256-49F4-B6FC-560129CE87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28C851-D317-4B8A-9FFF-542886D2B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AA2FC1-813A-4D69-A996-59F250758C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FCF356-223B-4581-ACED-CBD7B93D59BE}"/>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6" name="Footer Placeholder 5">
            <a:extLst>
              <a:ext uri="{FF2B5EF4-FFF2-40B4-BE49-F238E27FC236}">
                <a16:creationId xmlns:a16="http://schemas.microsoft.com/office/drawing/2014/main" id="{2EE4B951-7900-4E8D-AB7F-7324022F9C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F2009B-6FF6-46BF-8C96-016D07969C62}"/>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2173192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DBD81-612A-4B3D-901D-34B8368D28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E82A3DA-2392-4A46-89CF-D9915E4478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03E971-D180-4C0A-8CF6-A76E4764ED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696C28-CCF0-4A57-8B14-5BF9108DA98D}"/>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6" name="Footer Placeholder 5">
            <a:extLst>
              <a:ext uri="{FF2B5EF4-FFF2-40B4-BE49-F238E27FC236}">
                <a16:creationId xmlns:a16="http://schemas.microsoft.com/office/drawing/2014/main" id="{C7536095-85BC-4FA1-824F-85FFF71278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4F5EA7-0D4C-4372-84AD-EAADE50D5F67}"/>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4058303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88459-F205-4B39-B4EA-0E459992252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0F4612-15ED-4912-AD83-0A5067E602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86C7FB-B11A-451B-A2EA-C0F52EC20249}"/>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5" name="Footer Placeholder 4">
            <a:extLst>
              <a:ext uri="{FF2B5EF4-FFF2-40B4-BE49-F238E27FC236}">
                <a16:creationId xmlns:a16="http://schemas.microsoft.com/office/drawing/2014/main" id="{868059D2-7BCD-4F11-839C-CA2C331DB7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420DC3-B6AB-40B9-BF05-942545A31186}"/>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3421167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DB0B3D-183F-4825-BE38-057C456902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D50D68-8323-4CBF-A06C-282D28FA4E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C5E3A8-061F-4C28-A80B-F8B277BE2456}"/>
              </a:ext>
            </a:extLst>
          </p:cNvPr>
          <p:cNvSpPr>
            <a:spLocks noGrp="1"/>
          </p:cNvSpPr>
          <p:nvPr>
            <p:ph type="dt" sz="half" idx="10"/>
          </p:nvPr>
        </p:nvSpPr>
        <p:spPr/>
        <p:txBody>
          <a:bodyPr/>
          <a:lstStyle/>
          <a:p>
            <a:fld id="{299BAE84-0AB0-4F7C-85D7-C9BF393A9E4D}" type="datetimeFigureOut">
              <a:rPr lang="en-GB" smtClean="0"/>
              <a:t>11/02/2021</a:t>
            </a:fld>
            <a:endParaRPr lang="en-GB"/>
          </a:p>
        </p:txBody>
      </p:sp>
      <p:sp>
        <p:nvSpPr>
          <p:cNvPr id="5" name="Footer Placeholder 4">
            <a:extLst>
              <a:ext uri="{FF2B5EF4-FFF2-40B4-BE49-F238E27FC236}">
                <a16:creationId xmlns:a16="http://schemas.microsoft.com/office/drawing/2014/main" id="{FDA326A2-9544-4BE6-978A-5A4AF41D65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6A061B-8457-4CDE-A85C-7BB2547663DF}"/>
              </a:ext>
            </a:extLst>
          </p:cNvPr>
          <p:cNvSpPr>
            <a:spLocks noGrp="1"/>
          </p:cNvSpPr>
          <p:nvPr>
            <p:ph type="sldNum" sz="quarter" idx="12"/>
          </p:nvPr>
        </p:nvSpPr>
        <p:spPr/>
        <p:txBody>
          <a:bodyPr/>
          <a:lstStyle/>
          <a:p>
            <a:fld id="{A5FB1EFD-DDF2-4506-992C-C3EFAF3EB2CB}" type="slidenum">
              <a:rPr lang="en-GB" smtClean="0"/>
              <a:t>‹#›</a:t>
            </a:fld>
            <a:endParaRPr lang="en-GB"/>
          </a:p>
        </p:txBody>
      </p:sp>
    </p:spTree>
    <p:extLst>
      <p:ext uri="{BB962C8B-B14F-4D97-AF65-F5344CB8AC3E}">
        <p14:creationId xmlns:p14="http://schemas.microsoft.com/office/powerpoint/2010/main" val="2051103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9323EC-E089-4D73-9930-F73C054E4E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AEF87F-7AA8-4AED-84EB-99FD9D4ADA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9B59D9-3B12-49FC-9703-3FFDA3B7FF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9BAE84-0AB0-4F7C-85D7-C9BF393A9E4D}" type="datetimeFigureOut">
              <a:rPr lang="en-GB" smtClean="0"/>
              <a:t>11/02/2021</a:t>
            </a:fld>
            <a:endParaRPr lang="en-GB"/>
          </a:p>
        </p:txBody>
      </p:sp>
      <p:sp>
        <p:nvSpPr>
          <p:cNvPr id="5" name="Footer Placeholder 4">
            <a:extLst>
              <a:ext uri="{FF2B5EF4-FFF2-40B4-BE49-F238E27FC236}">
                <a16:creationId xmlns:a16="http://schemas.microsoft.com/office/drawing/2014/main" id="{41E44C0A-3295-4C53-B288-F92B98F06F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C28D54-A5B3-48D2-9CF1-BA1C4668C0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FB1EFD-DDF2-4506-992C-C3EFAF3EB2CB}" type="slidenum">
              <a:rPr lang="en-GB" smtClean="0"/>
              <a:t>‹#›</a:t>
            </a:fld>
            <a:endParaRPr lang="en-GB"/>
          </a:p>
        </p:txBody>
      </p:sp>
    </p:spTree>
    <p:extLst>
      <p:ext uri="{BB962C8B-B14F-4D97-AF65-F5344CB8AC3E}">
        <p14:creationId xmlns:p14="http://schemas.microsoft.com/office/powerpoint/2010/main" val="37753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3"/><Relationship Id="rId1" Type="http://schemas.openxmlformats.org/officeDocument/2006/relationships/audio" Target="NULL" TargetMode="Externa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239011-9B8F-4C44-A27B-B154206D5C6D}"/>
              </a:ext>
            </a:extLst>
          </p:cNvPr>
          <p:cNvPicPr>
            <a:picLocks noChangeAspect="1"/>
          </p:cNvPicPr>
          <p:nvPr/>
        </p:nvPicPr>
        <p:blipFill>
          <a:blip r:embed="rId4"/>
          <a:stretch>
            <a:fillRect/>
          </a:stretch>
        </p:blipFill>
        <p:spPr>
          <a:xfrm>
            <a:off x="0" y="-14848"/>
            <a:ext cx="12192000" cy="7001435"/>
          </a:xfrm>
          <a:prstGeom prst="rect">
            <a:avLst/>
          </a:prstGeom>
        </p:spPr>
      </p:pic>
      <p:pic>
        <p:nvPicPr>
          <p:cNvPr id="5" name="Bread of Heaven_ April 11th 1999. Sung at Wembley before Wales vs England (320 kbps)">
            <a:hlinkClick r:id="" action="ppaction://media"/>
            <a:extLst>
              <a:ext uri="{FF2B5EF4-FFF2-40B4-BE49-F238E27FC236}">
                <a16:creationId xmlns:a16="http://schemas.microsoft.com/office/drawing/2014/main" id="{8C210B7B-289A-4A79-8A23-490CF82A8965}"/>
              </a:ext>
            </a:extLst>
          </p:cNvPr>
          <p:cNvPicPr>
            <a:picLocks noChangeAspect="1"/>
          </p:cNvPicPr>
          <p:nvPr>
            <a:audioFile r:link="rId1"/>
            <p:extLst>
              <p:ext uri="{DAA4B4D4-6D71-4841-9C94-3DE7FCFB9230}">
                <p14:media xmlns:p14="http://schemas.microsoft.com/office/powerpoint/2010/main" r:embed="rId2">
                  <p14:trim st="39045" end="79079"/>
                </p14:media>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54542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2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8B089790-F4B6-46A7-BB28-7B74A9A9E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C4B30AE-82B8-4DB1-934F-9B1E37795A73}"/>
              </a:ext>
            </a:extLst>
          </p:cNvPr>
          <p:cNvPicPr>
            <a:picLocks noChangeAspect="1"/>
          </p:cNvPicPr>
          <p:nvPr/>
        </p:nvPicPr>
        <p:blipFill rotWithShape="1">
          <a:blip r:embed="rId2"/>
          <a:srcRect l="22443" r="25319"/>
          <a:stretch/>
        </p:blipFill>
        <p:spPr>
          <a:xfrm>
            <a:off x="-1" y="1"/>
            <a:ext cx="12192000" cy="6068290"/>
          </a:xfrm>
          <a:prstGeom prst="rect">
            <a:avLst/>
          </a:prstGeom>
        </p:spPr>
      </p:pic>
      <p:grpSp>
        <p:nvGrpSpPr>
          <p:cNvPr id="17" name="Group 10">
            <a:extLst>
              <a:ext uri="{FF2B5EF4-FFF2-40B4-BE49-F238E27FC236}">
                <a16:creationId xmlns:a16="http://schemas.microsoft.com/office/drawing/2014/main" id="{9DE3F54D-33BC-4382-A2AB-5E002F0F11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5029199"/>
            <a:ext cx="12228128" cy="1828800"/>
            <a:chOff x="-305" y="2987478"/>
            <a:chExt cx="12188952" cy="1828800"/>
          </a:xfrm>
        </p:grpSpPr>
        <p:sp>
          <p:nvSpPr>
            <p:cNvPr id="12" name="Freeform: Shape 11">
              <a:extLst>
                <a:ext uri="{FF2B5EF4-FFF2-40B4-BE49-F238E27FC236}">
                  <a16:creationId xmlns:a16="http://schemas.microsoft.com/office/drawing/2014/main" id="{6798451A-4EC8-4869-8DFB-BCE4E00BE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2987478"/>
              <a:ext cx="12188952" cy="1099712"/>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18" name="Freeform: Shape 12">
              <a:extLst>
                <a:ext uri="{FF2B5EF4-FFF2-40B4-BE49-F238E27FC236}">
                  <a16:creationId xmlns:a16="http://schemas.microsoft.com/office/drawing/2014/main" id="{60ECD12F-47FF-48FE-A827-069775A8A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99381"/>
              <a:ext cx="12188952" cy="902694"/>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48928757-970C-4B99-9F9C-0C07E4A945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01488"/>
              <a:ext cx="12188952" cy="641669"/>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useBgFill="1">
          <p:nvSpPr>
            <p:cNvPr id="15" name="Freeform: Shape 14">
              <a:extLst>
                <a:ext uri="{FF2B5EF4-FFF2-40B4-BE49-F238E27FC236}">
                  <a16:creationId xmlns:a16="http://schemas.microsoft.com/office/drawing/2014/main" id="{1213505B-6136-49EC-951C-1FDA2A6C5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14750"/>
              <a:ext cx="12188952" cy="1201528"/>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74581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9EDC6-0854-4794-96BD-AF56A2D09687}"/>
              </a:ext>
            </a:extLst>
          </p:cNvPr>
          <p:cNvSpPr>
            <a:spLocks noGrp="1"/>
          </p:cNvSpPr>
          <p:nvPr>
            <p:ph type="title"/>
          </p:nvPr>
        </p:nvSpPr>
        <p:spPr/>
        <p:txBody>
          <a:bodyPr/>
          <a:lstStyle/>
          <a:p>
            <a:r>
              <a:rPr lang="en-GB" u="sng" dirty="0">
                <a:solidFill>
                  <a:srgbClr val="FF0000"/>
                </a:solidFill>
              </a:rPr>
              <a:t>Category Breakdown</a:t>
            </a:r>
          </a:p>
        </p:txBody>
      </p:sp>
      <p:sp>
        <p:nvSpPr>
          <p:cNvPr id="3" name="Content Placeholder 2">
            <a:extLst>
              <a:ext uri="{FF2B5EF4-FFF2-40B4-BE49-F238E27FC236}">
                <a16:creationId xmlns:a16="http://schemas.microsoft.com/office/drawing/2014/main" id="{C690BD30-327D-4FEB-8CA0-785F9F1DF15D}"/>
              </a:ext>
            </a:extLst>
          </p:cNvPr>
          <p:cNvSpPr>
            <a:spLocks noGrp="1"/>
          </p:cNvSpPr>
          <p:nvPr>
            <p:ph idx="1"/>
          </p:nvPr>
        </p:nvSpPr>
        <p:spPr/>
        <p:txBody>
          <a:bodyPr>
            <a:normAutofit/>
          </a:bodyPr>
          <a:lstStyle/>
          <a:p>
            <a:pPr marL="0" indent="0">
              <a:buNone/>
            </a:pPr>
            <a:r>
              <a:rPr lang="en-GB" dirty="0"/>
              <a:t>There are </a:t>
            </a:r>
            <a:r>
              <a:rPr lang="en-GB" dirty="0">
                <a:solidFill>
                  <a:srgbClr val="FF0000"/>
                </a:solidFill>
              </a:rPr>
              <a:t>5 categories </a:t>
            </a:r>
            <a:r>
              <a:rPr lang="en-GB" dirty="0"/>
              <a:t>in which your entry can be submitted into. The 5 categories are: Art, Design Technology (D.T.), Writing, Recital, and Information Communication Technology (ICT). </a:t>
            </a:r>
          </a:p>
          <a:p>
            <a:pPr marL="0" indent="0">
              <a:buNone/>
            </a:pPr>
            <a:r>
              <a:rPr lang="en-GB" dirty="0"/>
              <a:t>It is important that you choose the category that </a:t>
            </a:r>
            <a:r>
              <a:rPr lang="en-GB" b="1" dirty="0"/>
              <a:t>‘best fits</a:t>
            </a:r>
            <a:r>
              <a:rPr lang="en-GB" dirty="0"/>
              <a:t>’ your style of entry. We appreciate that some entries could easily fit into more than one category. It is up to you to decide which features are more dominant. This breakdown, will hopefully support you. We are really hoping we get a wide variety of entries – please be ambitious </a:t>
            </a:r>
            <a:r>
              <a:rPr lang="en-GB" dirty="0">
                <a:sym typeface="Wingdings" panose="05000000000000000000" pitchFamily="2" charset="2"/>
              </a:rPr>
              <a:t> </a:t>
            </a:r>
          </a:p>
          <a:p>
            <a:pPr marL="0" indent="0">
              <a:buNone/>
            </a:pPr>
            <a:endParaRPr lang="en-GB" dirty="0">
              <a:sym typeface="Wingdings" panose="05000000000000000000" pitchFamily="2" charset="2"/>
            </a:endParaRPr>
          </a:p>
          <a:p>
            <a:pPr marL="0" indent="0">
              <a:buNone/>
            </a:pPr>
            <a:r>
              <a:rPr lang="en-GB" dirty="0" err="1"/>
              <a:t>Diolch</a:t>
            </a:r>
            <a:r>
              <a:rPr lang="en-GB" dirty="0"/>
              <a:t> </a:t>
            </a:r>
            <a:r>
              <a:rPr lang="en-GB" dirty="0" err="1"/>
              <a:t>yn</a:t>
            </a:r>
            <a:r>
              <a:rPr lang="en-GB" dirty="0"/>
              <a:t> </a:t>
            </a:r>
            <a:r>
              <a:rPr lang="en-GB" dirty="0" err="1"/>
              <a:t>fawr</a:t>
            </a:r>
            <a:r>
              <a:rPr lang="en-GB" dirty="0"/>
              <a:t>!</a:t>
            </a:r>
          </a:p>
          <a:p>
            <a:pPr marL="0" indent="0">
              <a:buNone/>
            </a:pPr>
            <a:endParaRPr lang="en-GB" dirty="0"/>
          </a:p>
        </p:txBody>
      </p:sp>
    </p:spTree>
    <p:extLst>
      <p:ext uri="{BB962C8B-B14F-4D97-AF65-F5344CB8AC3E}">
        <p14:creationId xmlns:p14="http://schemas.microsoft.com/office/powerpoint/2010/main" val="2837346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D7C3D1-045D-4DB2-BAAF-6D294D0A98CC}"/>
              </a:ext>
            </a:extLst>
          </p:cNvPr>
          <p:cNvSpPr>
            <a:spLocks noGrp="1"/>
          </p:cNvSpPr>
          <p:nvPr>
            <p:ph type="title"/>
          </p:nvPr>
        </p:nvSpPr>
        <p:spPr>
          <a:xfrm>
            <a:off x="838201" y="345810"/>
            <a:ext cx="4960945" cy="1325563"/>
          </a:xfrm>
        </p:spPr>
        <p:txBody>
          <a:bodyPr>
            <a:normAutofit/>
          </a:bodyPr>
          <a:lstStyle/>
          <a:p>
            <a:r>
              <a:rPr lang="en-GB" u="sng" dirty="0"/>
              <a:t>Art</a:t>
            </a:r>
          </a:p>
        </p:txBody>
      </p:sp>
      <p:sp>
        <p:nvSpPr>
          <p:cNvPr id="3" name="Content Placeholder 2">
            <a:extLst>
              <a:ext uri="{FF2B5EF4-FFF2-40B4-BE49-F238E27FC236}">
                <a16:creationId xmlns:a16="http://schemas.microsoft.com/office/drawing/2014/main" id="{88F1844F-6E67-4A87-BF6D-60720ADE5F05}"/>
              </a:ext>
            </a:extLst>
          </p:cNvPr>
          <p:cNvSpPr>
            <a:spLocks noGrp="1"/>
          </p:cNvSpPr>
          <p:nvPr>
            <p:ph idx="1"/>
          </p:nvPr>
        </p:nvSpPr>
        <p:spPr>
          <a:xfrm>
            <a:off x="838201" y="1825625"/>
            <a:ext cx="4933462" cy="4351338"/>
          </a:xfrm>
        </p:spPr>
        <p:txBody>
          <a:bodyPr>
            <a:normAutofit/>
          </a:bodyPr>
          <a:lstStyle/>
          <a:p>
            <a:pPr marL="0" indent="0">
              <a:buNone/>
            </a:pPr>
            <a:r>
              <a:rPr lang="en-GB" dirty="0"/>
              <a:t>The art category includes creative tasks such as: </a:t>
            </a:r>
          </a:p>
          <a:p>
            <a:r>
              <a:rPr lang="en-GB" dirty="0"/>
              <a:t>Paintings</a:t>
            </a:r>
          </a:p>
          <a:p>
            <a:r>
              <a:rPr lang="en-GB" dirty="0"/>
              <a:t>Drawings </a:t>
            </a:r>
          </a:p>
          <a:p>
            <a:r>
              <a:rPr lang="en-GB" dirty="0"/>
              <a:t>Sketches</a:t>
            </a:r>
          </a:p>
          <a:p>
            <a:r>
              <a:rPr lang="en-GB" dirty="0"/>
              <a:t>Chalk drawings </a:t>
            </a:r>
          </a:p>
          <a:p>
            <a:r>
              <a:rPr lang="en-GB" dirty="0"/>
              <a:t>Entries that are dominant by 2D-shapes, patterns or colour. </a:t>
            </a:r>
          </a:p>
        </p:txBody>
      </p:sp>
      <p:pic>
        <p:nvPicPr>
          <p:cNvPr id="5" name="Picture 4">
            <a:extLst>
              <a:ext uri="{FF2B5EF4-FFF2-40B4-BE49-F238E27FC236}">
                <a16:creationId xmlns:a16="http://schemas.microsoft.com/office/drawing/2014/main" id="{BF7C4255-6B48-438B-827C-9BE6F0EACECC}"/>
              </a:ext>
            </a:extLst>
          </p:cNvPr>
          <p:cNvPicPr>
            <a:picLocks noChangeAspect="1"/>
          </p:cNvPicPr>
          <p:nvPr/>
        </p:nvPicPr>
        <p:blipFill rotWithShape="1">
          <a:blip r:embed="rId2"/>
          <a:srcRect t="6957" r="-2" b="6908"/>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27" name="Arc 2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Picture 5">
            <a:extLst>
              <a:ext uri="{FF2B5EF4-FFF2-40B4-BE49-F238E27FC236}">
                <a16:creationId xmlns:a16="http://schemas.microsoft.com/office/drawing/2014/main" id="{1F5ACEE1-C72A-42D4-9A8C-90E64A480332}"/>
              </a:ext>
            </a:extLst>
          </p:cNvPr>
          <p:cNvPicPr>
            <a:picLocks noChangeAspect="1"/>
          </p:cNvPicPr>
          <p:nvPr/>
        </p:nvPicPr>
        <p:blipFill rotWithShape="1">
          <a:blip r:embed="rId3"/>
          <a:srcRect l="1525" r="20669" b="1"/>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4" name="Picture 3">
            <a:extLst>
              <a:ext uri="{FF2B5EF4-FFF2-40B4-BE49-F238E27FC236}">
                <a16:creationId xmlns:a16="http://schemas.microsoft.com/office/drawing/2014/main" id="{71C28F95-AE2A-470F-AF67-8431AABF7C6F}"/>
              </a:ext>
            </a:extLst>
          </p:cNvPr>
          <p:cNvPicPr>
            <a:picLocks noChangeAspect="1"/>
          </p:cNvPicPr>
          <p:nvPr/>
        </p:nvPicPr>
        <p:blipFill rotWithShape="1">
          <a:blip r:embed="rId4"/>
          <a:srcRect l="15204" r="82" b="4"/>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Tree>
    <p:extLst>
      <p:ext uri="{BB962C8B-B14F-4D97-AF65-F5344CB8AC3E}">
        <p14:creationId xmlns:p14="http://schemas.microsoft.com/office/powerpoint/2010/main" val="3864919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04BC20-F70A-4EC4-9CC8-B335395093CA}"/>
              </a:ext>
            </a:extLst>
          </p:cNvPr>
          <p:cNvSpPr>
            <a:spLocks noGrp="1"/>
          </p:cNvSpPr>
          <p:nvPr>
            <p:ph type="title"/>
          </p:nvPr>
        </p:nvSpPr>
        <p:spPr>
          <a:xfrm>
            <a:off x="838201" y="345810"/>
            <a:ext cx="4960945" cy="1325563"/>
          </a:xfrm>
        </p:spPr>
        <p:txBody>
          <a:bodyPr>
            <a:normAutofit/>
          </a:bodyPr>
          <a:lstStyle/>
          <a:p>
            <a:r>
              <a:rPr lang="en-GB" u="sng" dirty="0"/>
              <a:t>Design Technology </a:t>
            </a:r>
          </a:p>
        </p:txBody>
      </p:sp>
      <p:sp>
        <p:nvSpPr>
          <p:cNvPr id="3" name="Content Placeholder 2">
            <a:extLst>
              <a:ext uri="{FF2B5EF4-FFF2-40B4-BE49-F238E27FC236}">
                <a16:creationId xmlns:a16="http://schemas.microsoft.com/office/drawing/2014/main" id="{92C8B0A5-CAA1-4822-B5F6-0ABE207AC742}"/>
              </a:ext>
            </a:extLst>
          </p:cNvPr>
          <p:cNvSpPr>
            <a:spLocks noGrp="1"/>
          </p:cNvSpPr>
          <p:nvPr>
            <p:ph idx="1"/>
          </p:nvPr>
        </p:nvSpPr>
        <p:spPr>
          <a:xfrm>
            <a:off x="485775" y="1671373"/>
            <a:ext cx="5285888" cy="4986602"/>
          </a:xfrm>
        </p:spPr>
        <p:txBody>
          <a:bodyPr>
            <a:normAutofit fontScale="92500" lnSpcReduction="20000"/>
          </a:bodyPr>
          <a:lstStyle/>
          <a:p>
            <a:pPr marL="0" indent="0">
              <a:buNone/>
            </a:pPr>
            <a:r>
              <a:rPr lang="en-GB" sz="2600" dirty="0">
                <a:solidFill>
                  <a:srgbClr val="FF0000"/>
                </a:solidFill>
              </a:rPr>
              <a:t>Safety warning first </a:t>
            </a:r>
            <a:r>
              <a:rPr lang="en-GB" sz="2600" dirty="0"/>
              <a:t>– if you are cooking, using sharp objectives, house-hold materials or heavy materials, please have the help of an adult.</a:t>
            </a:r>
          </a:p>
          <a:p>
            <a:pPr marL="0" indent="0">
              <a:buNone/>
            </a:pPr>
            <a:endParaRPr lang="en-GB" sz="2600" dirty="0"/>
          </a:p>
          <a:p>
            <a:pPr marL="0" indent="0">
              <a:buNone/>
            </a:pPr>
            <a:r>
              <a:rPr lang="en-GB" sz="2600" dirty="0"/>
              <a:t>DT involves designing and then building/making something. This could include things like:</a:t>
            </a:r>
          </a:p>
          <a:p>
            <a:r>
              <a:rPr lang="en-GB" sz="2600" dirty="0"/>
              <a:t>Woodwork</a:t>
            </a:r>
          </a:p>
          <a:p>
            <a:r>
              <a:rPr lang="en-GB" sz="2600" dirty="0"/>
              <a:t>Metal work</a:t>
            </a:r>
          </a:p>
          <a:p>
            <a:r>
              <a:rPr lang="en-GB" sz="2600" dirty="0"/>
              <a:t>Using recycled materials</a:t>
            </a:r>
          </a:p>
          <a:p>
            <a:r>
              <a:rPr lang="en-GB" sz="2600" dirty="0"/>
              <a:t>Baking / cooking</a:t>
            </a:r>
          </a:p>
          <a:p>
            <a:r>
              <a:rPr lang="en-GB" sz="2600" dirty="0"/>
              <a:t>Knitting/crochet (fabric work)</a:t>
            </a:r>
          </a:p>
          <a:p>
            <a:r>
              <a:rPr lang="en-GB" sz="2600" dirty="0"/>
              <a:t>Entries that are dominant by using 3-D shapes.</a:t>
            </a:r>
          </a:p>
          <a:p>
            <a:endParaRPr lang="en-GB" sz="1800" dirty="0"/>
          </a:p>
          <a:p>
            <a:pPr marL="0" indent="0">
              <a:buNone/>
            </a:pPr>
            <a:endParaRPr lang="en-GB" sz="1800" dirty="0"/>
          </a:p>
        </p:txBody>
      </p:sp>
      <p:pic>
        <p:nvPicPr>
          <p:cNvPr id="6" name="Picture 5" descr="A close - up of a skull&#10;&#10;Description automatically generated with low confidence">
            <a:extLst>
              <a:ext uri="{FF2B5EF4-FFF2-40B4-BE49-F238E27FC236}">
                <a16:creationId xmlns:a16="http://schemas.microsoft.com/office/drawing/2014/main" id="{5C58A66D-43A9-4E3D-A4EE-CD3B87B60D93}"/>
              </a:ext>
            </a:extLst>
          </p:cNvPr>
          <p:cNvPicPr>
            <a:picLocks noChangeAspect="1"/>
          </p:cNvPicPr>
          <p:nvPr/>
        </p:nvPicPr>
        <p:blipFill rotWithShape="1">
          <a:blip r:embed="rId2"/>
          <a:srcRect l="12115" r="12514" b="2"/>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13" name="Arc 1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4" name="Picture 3">
            <a:extLst>
              <a:ext uri="{FF2B5EF4-FFF2-40B4-BE49-F238E27FC236}">
                <a16:creationId xmlns:a16="http://schemas.microsoft.com/office/drawing/2014/main" id="{04853D1F-6BB3-4034-B6BD-28800462026E}"/>
              </a:ext>
            </a:extLst>
          </p:cNvPr>
          <p:cNvPicPr>
            <a:picLocks noChangeAspect="1"/>
          </p:cNvPicPr>
          <p:nvPr/>
        </p:nvPicPr>
        <p:blipFill rotWithShape="1">
          <a:blip r:embed="rId3"/>
          <a:srcRect t="29757" r="4" b="1444"/>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5" name="Picture 4" descr="A plate of food&#10;&#10;Description automatically generated with medium confidence">
            <a:extLst>
              <a:ext uri="{FF2B5EF4-FFF2-40B4-BE49-F238E27FC236}">
                <a16:creationId xmlns:a16="http://schemas.microsoft.com/office/drawing/2014/main" id="{C2CF408E-6505-48E4-A511-0888D4B4949B}"/>
              </a:ext>
            </a:extLst>
          </p:cNvPr>
          <p:cNvPicPr>
            <a:picLocks noChangeAspect="1"/>
          </p:cNvPicPr>
          <p:nvPr/>
        </p:nvPicPr>
        <p:blipFill rotWithShape="1">
          <a:blip r:embed="rId4"/>
          <a:srcRect l="32676" r="31585" b="3"/>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Tree>
    <p:extLst>
      <p:ext uri="{BB962C8B-B14F-4D97-AF65-F5344CB8AC3E}">
        <p14:creationId xmlns:p14="http://schemas.microsoft.com/office/powerpoint/2010/main" val="1542214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D1A51B0-EA4F-4689-991F-AD334334272B}"/>
              </a:ext>
            </a:extLst>
          </p:cNvPr>
          <p:cNvSpPr>
            <a:spLocks noGrp="1"/>
          </p:cNvSpPr>
          <p:nvPr>
            <p:ph type="title"/>
          </p:nvPr>
        </p:nvSpPr>
        <p:spPr>
          <a:xfrm>
            <a:off x="838200" y="365125"/>
            <a:ext cx="5393361" cy="1325563"/>
          </a:xfrm>
        </p:spPr>
        <p:txBody>
          <a:bodyPr>
            <a:normAutofit/>
          </a:bodyPr>
          <a:lstStyle/>
          <a:p>
            <a:r>
              <a:rPr lang="en-GB" u="sng" dirty="0"/>
              <a:t>Writing</a:t>
            </a:r>
          </a:p>
        </p:txBody>
      </p:sp>
      <p:sp>
        <p:nvSpPr>
          <p:cNvPr id="3" name="Content Placeholder 2">
            <a:extLst>
              <a:ext uri="{FF2B5EF4-FFF2-40B4-BE49-F238E27FC236}">
                <a16:creationId xmlns:a16="http://schemas.microsoft.com/office/drawing/2014/main" id="{29E19DB0-4108-4642-A287-8562780B1B97}"/>
              </a:ext>
            </a:extLst>
          </p:cNvPr>
          <p:cNvSpPr>
            <a:spLocks noGrp="1"/>
          </p:cNvSpPr>
          <p:nvPr>
            <p:ph idx="1"/>
          </p:nvPr>
        </p:nvSpPr>
        <p:spPr>
          <a:xfrm>
            <a:off x="352426" y="1706774"/>
            <a:ext cx="5879136" cy="4884525"/>
          </a:xfrm>
        </p:spPr>
        <p:txBody>
          <a:bodyPr>
            <a:normAutofit fontScale="92500" lnSpcReduction="20000"/>
          </a:bodyPr>
          <a:lstStyle/>
          <a:p>
            <a:pPr marL="0" indent="0">
              <a:buNone/>
            </a:pPr>
            <a:r>
              <a:rPr lang="en-GB" sz="2000" dirty="0"/>
              <a:t>Writing could be completed through handwriting or through typing. It involves putting your creativity into text and words. Things like:</a:t>
            </a:r>
          </a:p>
          <a:p>
            <a:pPr marL="0" indent="0">
              <a:buNone/>
            </a:pPr>
            <a:endParaRPr lang="en-GB" sz="2000" dirty="0"/>
          </a:p>
          <a:p>
            <a:r>
              <a:rPr lang="en-GB" sz="2000" dirty="0"/>
              <a:t>Poetry</a:t>
            </a:r>
          </a:p>
          <a:p>
            <a:r>
              <a:rPr lang="en-GB" sz="2000" dirty="0"/>
              <a:t>Song writing</a:t>
            </a:r>
          </a:p>
          <a:p>
            <a:r>
              <a:rPr lang="en-GB" sz="2000" dirty="0"/>
              <a:t>A dialogue between two people</a:t>
            </a:r>
          </a:p>
          <a:p>
            <a:r>
              <a:rPr lang="en-GB" sz="2000" dirty="0"/>
              <a:t>Writing a short story</a:t>
            </a:r>
          </a:p>
          <a:p>
            <a:r>
              <a:rPr lang="en-GB" sz="2000" dirty="0"/>
              <a:t>Writing a recount</a:t>
            </a:r>
          </a:p>
          <a:p>
            <a:r>
              <a:rPr lang="en-GB" sz="2000" dirty="0"/>
              <a:t>Letter writing</a:t>
            </a:r>
          </a:p>
          <a:p>
            <a:r>
              <a:rPr lang="en-GB" sz="2000" dirty="0"/>
              <a:t>Describing thoughts, feelings or an image of something</a:t>
            </a:r>
          </a:p>
          <a:p>
            <a:r>
              <a:rPr lang="en-GB" sz="2000" dirty="0"/>
              <a:t>Entries can be written in English or in the Welsh language.</a:t>
            </a:r>
          </a:p>
          <a:p>
            <a:r>
              <a:rPr lang="en-GB" sz="2000" dirty="0"/>
              <a:t>If you would like to re-write something that already exists, that is welcome too, but your teacher must know that it is not original. </a:t>
            </a:r>
          </a:p>
        </p:txBody>
      </p:sp>
      <p:pic>
        <p:nvPicPr>
          <p:cNvPr id="4" name="Picture 3">
            <a:extLst>
              <a:ext uri="{FF2B5EF4-FFF2-40B4-BE49-F238E27FC236}">
                <a16:creationId xmlns:a16="http://schemas.microsoft.com/office/drawing/2014/main" id="{23FB45B3-5742-4972-85CF-AF6ACE0EDB90}"/>
              </a:ext>
            </a:extLst>
          </p:cNvPr>
          <p:cNvPicPr>
            <a:picLocks noChangeAspect="1"/>
          </p:cNvPicPr>
          <p:nvPr/>
        </p:nvPicPr>
        <p:blipFill rotWithShape="1">
          <a:blip r:embed="rId2"/>
          <a:srcRect r="24999"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10">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1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6237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8F9AC38-2271-4919-ADD7-AA047AC352B9}"/>
              </a:ext>
            </a:extLst>
          </p:cNvPr>
          <p:cNvSpPr>
            <a:spLocks noGrp="1"/>
          </p:cNvSpPr>
          <p:nvPr>
            <p:ph type="title"/>
          </p:nvPr>
        </p:nvSpPr>
        <p:spPr>
          <a:xfrm>
            <a:off x="838200" y="365125"/>
            <a:ext cx="5393361" cy="1325563"/>
          </a:xfrm>
        </p:spPr>
        <p:txBody>
          <a:bodyPr>
            <a:normAutofit/>
          </a:bodyPr>
          <a:lstStyle/>
          <a:p>
            <a:r>
              <a:rPr lang="en-GB" u="sng" dirty="0"/>
              <a:t>Recital</a:t>
            </a:r>
            <a:r>
              <a:rPr lang="en-GB" dirty="0"/>
              <a:t> </a:t>
            </a:r>
          </a:p>
        </p:txBody>
      </p:sp>
      <p:sp>
        <p:nvSpPr>
          <p:cNvPr id="3" name="Content Placeholder 2">
            <a:extLst>
              <a:ext uri="{FF2B5EF4-FFF2-40B4-BE49-F238E27FC236}">
                <a16:creationId xmlns:a16="http://schemas.microsoft.com/office/drawing/2014/main" id="{A6DDDF88-2791-4B70-A862-993166E6083F}"/>
              </a:ext>
            </a:extLst>
          </p:cNvPr>
          <p:cNvSpPr>
            <a:spLocks noGrp="1"/>
          </p:cNvSpPr>
          <p:nvPr>
            <p:ph idx="1"/>
          </p:nvPr>
        </p:nvSpPr>
        <p:spPr>
          <a:xfrm>
            <a:off x="390526" y="1825624"/>
            <a:ext cx="5841036" cy="4784725"/>
          </a:xfrm>
        </p:spPr>
        <p:txBody>
          <a:bodyPr>
            <a:normAutofit lnSpcReduction="10000"/>
          </a:bodyPr>
          <a:lstStyle/>
          <a:p>
            <a:pPr marL="0" indent="0">
              <a:buNone/>
            </a:pPr>
            <a:r>
              <a:rPr lang="en-GB" sz="2000" dirty="0"/>
              <a:t>When we recite, we express through our voice or music. This could include any entry where you:</a:t>
            </a:r>
          </a:p>
          <a:p>
            <a:r>
              <a:rPr lang="en-GB" sz="2000" dirty="0"/>
              <a:t>Sing an existing Welsh song  / nursery rhyme</a:t>
            </a:r>
          </a:p>
          <a:p>
            <a:r>
              <a:rPr lang="en-GB" sz="2000" dirty="0"/>
              <a:t>Read an existing poem</a:t>
            </a:r>
          </a:p>
          <a:p>
            <a:r>
              <a:rPr lang="en-GB" sz="2000" dirty="0"/>
              <a:t>Read an existing short story</a:t>
            </a:r>
          </a:p>
          <a:p>
            <a:r>
              <a:rPr lang="en-GB" sz="2000" dirty="0"/>
              <a:t>Perform with a musical instrument</a:t>
            </a:r>
          </a:p>
          <a:p>
            <a:r>
              <a:rPr lang="en-GB" sz="2000" dirty="0"/>
              <a:t>Act / Dramatize a short scene</a:t>
            </a:r>
          </a:p>
          <a:p>
            <a:r>
              <a:rPr lang="en-GB" sz="2000" dirty="0"/>
              <a:t>Read a creative memo / thoughts about Wales</a:t>
            </a:r>
          </a:p>
          <a:p>
            <a:r>
              <a:rPr lang="en-GB" sz="2000" dirty="0"/>
              <a:t>Present an interview with a family member about life in Wales</a:t>
            </a:r>
          </a:p>
          <a:p>
            <a:r>
              <a:rPr lang="en-GB" sz="2000" dirty="0"/>
              <a:t>Read aloud a newspaper article or fictional radio broadcast </a:t>
            </a:r>
          </a:p>
          <a:p>
            <a:r>
              <a:rPr lang="en-GB" sz="2000" dirty="0"/>
              <a:t>Present all the things that make you proud to be Welsh.</a:t>
            </a:r>
          </a:p>
          <a:p>
            <a:endParaRPr lang="en-GB" sz="1500" dirty="0"/>
          </a:p>
        </p:txBody>
      </p:sp>
      <p:pic>
        <p:nvPicPr>
          <p:cNvPr id="4" name="Picture 3">
            <a:extLst>
              <a:ext uri="{FF2B5EF4-FFF2-40B4-BE49-F238E27FC236}">
                <a16:creationId xmlns:a16="http://schemas.microsoft.com/office/drawing/2014/main" id="{C53E6E11-1A69-421E-ABB4-10BA852058C8}"/>
              </a:ext>
            </a:extLst>
          </p:cNvPr>
          <p:cNvPicPr>
            <a:picLocks noChangeAspect="1"/>
          </p:cNvPicPr>
          <p:nvPr/>
        </p:nvPicPr>
        <p:blipFill rotWithShape="1">
          <a:blip r:embed="rId2"/>
          <a:srcRect r="33249"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10">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1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8511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99713D-E09A-4410-B2C9-399F1E7894D8}"/>
              </a:ext>
            </a:extLst>
          </p:cNvPr>
          <p:cNvSpPr>
            <a:spLocks noGrp="1"/>
          </p:cNvSpPr>
          <p:nvPr>
            <p:ph type="title"/>
          </p:nvPr>
        </p:nvSpPr>
        <p:spPr>
          <a:xfrm>
            <a:off x="838201" y="345810"/>
            <a:ext cx="4960945" cy="1325563"/>
          </a:xfrm>
        </p:spPr>
        <p:txBody>
          <a:bodyPr>
            <a:normAutofit/>
          </a:bodyPr>
          <a:lstStyle/>
          <a:p>
            <a:r>
              <a:rPr lang="en-GB" sz="3100" u="sng" dirty="0"/>
              <a:t>Information Communication Technology (ICT)</a:t>
            </a:r>
          </a:p>
        </p:txBody>
      </p:sp>
      <p:sp>
        <p:nvSpPr>
          <p:cNvPr id="3" name="Content Placeholder 2">
            <a:extLst>
              <a:ext uri="{FF2B5EF4-FFF2-40B4-BE49-F238E27FC236}">
                <a16:creationId xmlns:a16="http://schemas.microsoft.com/office/drawing/2014/main" id="{7991E060-AE4C-4951-AC01-20D430EED034}"/>
              </a:ext>
            </a:extLst>
          </p:cNvPr>
          <p:cNvSpPr>
            <a:spLocks noGrp="1"/>
          </p:cNvSpPr>
          <p:nvPr>
            <p:ph idx="1"/>
          </p:nvPr>
        </p:nvSpPr>
        <p:spPr>
          <a:xfrm>
            <a:off x="325120" y="1825624"/>
            <a:ext cx="5446543" cy="4829175"/>
          </a:xfrm>
        </p:spPr>
        <p:txBody>
          <a:bodyPr>
            <a:normAutofit lnSpcReduction="10000"/>
          </a:bodyPr>
          <a:lstStyle/>
          <a:p>
            <a:pPr marL="0" indent="0">
              <a:buNone/>
            </a:pPr>
            <a:r>
              <a:rPr lang="en-GB" sz="2400" dirty="0"/>
              <a:t>Any entry where the use of a computer or digital device has been at the core of your creativity should be placed in this category. This may include things like:</a:t>
            </a:r>
          </a:p>
          <a:p>
            <a:r>
              <a:rPr lang="en-GB" sz="2400" dirty="0"/>
              <a:t>PowerPoint / Google Slide Presentations</a:t>
            </a:r>
          </a:p>
          <a:p>
            <a:r>
              <a:rPr lang="en-GB" sz="2400" dirty="0"/>
              <a:t>Photography / Digital collages</a:t>
            </a:r>
          </a:p>
          <a:p>
            <a:r>
              <a:rPr lang="en-GB" sz="2400" dirty="0"/>
              <a:t>The use of any Hwb platform software or Apps </a:t>
            </a:r>
          </a:p>
          <a:p>
            <a:r>
              <a:rPr lang="en-GB" sz="2400" dirty="0"/>
              <a:t>Film making / editing software </a:t>
            </a:r>
          </a:p>
          <a:p>
            <a:r>
              <a:rPr lang="en-GB" sz="2400" dirty="0"/>
              <a:t>Coding</a:t>
            </a:r>
          </a:p>
          <a:p>
            <a:pPr marL="0" indent="0">
              <a:buNone/>
            </a:pPr>
            <a:r>
              <a:rPr lang="en-GB" sz="2400" dirty="0"/>
              <a:t>(please consider the location, source and size of your files before submitting them to your teacher)</a:t>
            </a:r>
          </a:p>
        </p:txBody>
      </p:sp>
      <p:pic>
        <p:nvPicPr>
          <p:cNvPr id="5" name="Picture 4">
            <a:extLst>
              <a:ext uri="{FF2B5EF4-FFF2-40B4-BE49-F238E27FC236}">
                <a16:creationId xmlns:a16="http://schemas.microsoft.com/office/drawing/2014/main" id="{DEECEBC3-5986-4405-B874-6D1AFA1B5761}"/>
              </a:ext>
            </a:extLst>
          </p:cNvPr>
          <p:cNvPicPr>
            <a:picLocks noChangeAspect="1"/>
          </p:cNvPicPr>
          <p:nvPr/>
        </p:nvPicPr>
        <p:blipFill rotWithShape="1">
          <a:blip r:embed="rId2"/>
          <a:srcRect l="15786" r="16380" b="1"/>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13" name="Arc 1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Picture 5">
            <a:extLst>
              <a:ext uri="{FF2B5EF4-FFF2-40B4-BE49-F238E27FC236}">
                <a16:creationId xmlns:a16="http://schemas.microsoft.com/office/drawing/2014/main" id="{14104F49-A0DD-4794-A70F-EB4667879965}"/>
              </a:ext>
            </a:extLst>
          </p:cNvPr>
          <p:cNvPicPr>
            <a:picLocks noChangeAspect="1"/>
          </p:cNvPicPr>
          <p:nvPr/>
        </p:nvPicPr>
        <p:blipFill rotWithShape="1">
          <a:blip r:embed="rId3"/>
          <a:srcRect l="25865" r="23844"/>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4" name="Picture 3">
            <a:extLst>
              <a:ext uri="{FF2B5EF4-FFF2-40B4-BE49-F238E27FC236}">
                <a16:creationId xmlns:a16="http://schemas.microsoft.com/office/drawing/2014/main" id="{91B5041D-A143-42AF-A6C2-7E5675190EB4}"/>
              </a:ext>
            </a:extLst>
          </p:cNvPr>
          <p:cNvPicPr>
            <a:picLocks noChangeAspect="1"/>
          </p:cNvPicPr>
          <p:nvPr/>
        </p:nvPicPr>
        <p:blipFill rotWithShape="1">
          <a:blip r:embed="rId4"/>
          <a:srcRect l="35627" r="33081"/>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Tree>
    <p:extLst>
      <p:ext uri="{BB962C8B-B14F-4D97-AF65-F5344CB8AC3E}">
        <p14:creationId xmlns:p14="http://schemas.microsoft.com/office/powerpoint/2010/main" val="3089086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9B8FE85F-78D6-49E6-A692-C719F77BC07A}"/>
              </a:ext>
            </a:extLst>
          </p:cNvPr>
          <p:cNvPicPr>
            <a:picLocks noChangeAspect="1"/>
          </p:cNvPicPr>
          <p:nvPr/>
        </p:nvPicPr>
        <p:blipFill rotWithShape="1">
          <a:blip r:embed="rId2"/>
          <a:srcRect t="21174" b="4666"/>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2072839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468</Words>
  <Application>Microsoft Office PowerPoint</Application>
  <PresentationFormat>Widescreen</PresentationFormat>
  <Paragraphs>53</Paragraphs>
  <Slides>9</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Category Breakdown</vt:lpstr>
      <vt:lpstr>Art</vt:lpstr>
      <vt:lpstr>Design Technology </vt:lpstr>
      <vt:lpstr>Writing</vt:lpstr>
      <vt:lpstr>Recital </vt:lpstr>
      <vt:lpstr>Information Communication Technology (ICT)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Layzell (Prendergast CP School)</dc:creator>
  <cp:lastModifiedBy>J Layzell (Prendergast CP School)</cp:lastModifiedBy>
  <cp:revision>8</cp:revision>
  <dcterms:created xsi:type="dcterms:W3CDTF">2021-02-10T12:31:12Z</dcterms:created>
  <dcterms:modified xsi:type="dcterms:W3CDTF">2021-02-11T11:19:01Z</dcterms:modified>
</cp:coreProperties>
</file>