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9540AB1-620A-41EB-FF92-9B3AEAC531AE}" v="674" dt="2020-04-30T12:33:00.3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216"/>
    <p:restoredTop sz="91379"/>
  </p:normalViewPr>
  <p:slideViewPr>
    <p:cSldViewPr>
      <p:cViewPr>
        <p:scale>
          <a:sx n="80" d="100"/>
          <a:sy n="80" d="100"/>
        </p:scale>
        <p:origin x="2448" y="61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0" Type="http://schemas.microsoft.com/office/2015/10/relationships/revisionInfo" Target="revisionInfo.xml"/><Relationship Id="rId9" Type="http://schemas.microsoft.com/office/2016/11/relationships/changesInfo" Target="changesInfos/changesInfo1.xml"/><Relationship Id="rId1" Type="http://schemas.openxmlformats.org/officeDocument/2006/relationships/slideMaster" Target="slideMasters/slideMaster1.xml"/><Relationship Id="rId2"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 Harte (Prendergast CP School)" userId="S::harter@hwbcymru.net::28aafe97-8251-4774-bedc-222768cdace0" providerId="AD" clId="Web-{C9540AB1-620A-41EB-FF92-9B3AEAC531AE}"/>
    <pc:docChg chg="modSld">
      <pc:chgData name="R Harte (Prendergast CP School)" userId="S::harter@hwbcymru.net::28aafe97-8251-4774-bedc-222768cdace0" providerId="AD" clId="Web-{C9540AB1-620A-41EB-FF92-9B3AEAC531AE}" dt="2020-04-30T12:33:00.336" v="650" actId="1076"/>
      <pc:docMkLst>
        <pc:docMk/>
      </pc:docMkLst>
      <pc:sldChg chg="addSp modSp">
        <pc:chgData name="R Harte (Prendergast CP School)" userId="S::harter@hwbcymru.net::28aafe97-8251-4774-bedc-222768cdace0" providerId="AD" clId="Web-{C9540AB1-620A-41EB-FF92-9B3AEAC531AE}" dt="2020-04-30T12:14:13.947" v="379"/>
        <pc:sldMkLst>
          <pc:docMk/>
          <pc:sldMk cId="2426087427" sldId="257"/>
        </pc:sldMkLst>
        <pc:spChg chg="mod">
          <ac:chgData name="R Harte (Prendergast CP School)" userId="S::harter@hwbcymru.net::28aafe97-8251-4774-bedc-222768cdace0" providerId="AD" clId="Web-{C9540AB1-620A-41EB-FF92-9B3AEAC531AE}" dt="2020-04-30T12:01:08.605" v="310" actId="20577"/>
          <ac:spMkLst>
            <pc:docMk/>
            <pc:sldMk cId="2426087427" sldId="257"/>
            <ac:spMk id="21" creationId="{00000000-0000-0000-0000-000000000000}"/>
          </ac:spMkLst>
        </pc:spChg>
        <pc:spChg chg="mod">
          <ac:chgData name="R Harte (Prendergast CP School)" userId="S::harter@hwbcymru.net::28aafe97-8251-4774-bedc-222768cdace0" providerId="AD" clId="Web-{C9540AB1-620A-41EB-FF92-9B3AEAC531AE}" dt="2020-04-30T12:01:55.137" v="317" actId="1076"/>
          <ac:spMkLst>
            <pc:docMk/>
            <pc:sldMk cId="2426087427" sldId="257"/>
            <ac:spMk id="22" creationId="{00000000-0000-0000-0000-000000000000}"/>
          </ac:spMkLst>
        </pc:spChg>
        <pc:spChg chg="mod">
          <ac:chgData name="R Harte (Prendergast CP School)" userId="S::harter@hwbcymru.net::28aafe97-8251-4774-bedc-222768cdace0" providerId="AD" clId="Web-{C9540AB1-620A-41EB-FF92-9B3AEAC531AE}" dt="2020-04-30T11:57:09.012" v="163" actId="20577"/>
          <ac:spMkLst>
            <pc:docMk/>
            <pc:sldMk cId="2426087427" sldId="257"/>
            <ac:spMk id="24" creationId="{00000000-0000-0000-0000-000000000000}"/>
          </ac:spMkLst>
        </pc:spChg>
        <pc:spChg chg="mod">
          <ac:chgData name="R Harte (Prendergast CP School)" userId="S::harter@hwbcymru.net::28aafe97-8251-4774-bedc-222768cdace0" providerId="AD" clId="Web-{C9540AB1-620A-41EB-FF92-9B3AEAC531AE}" dt="2020-04-30T12:04:45.011" v="343" actId="14100"/>
          <ac:spMkLst>
            <pc:docMk/>
            <pc:sldMk cId="2426087427" sldId="257"/>
            <ac:spMk id="27" creationId="{00000000-0000-0000-0000-000000000000}"/>
          </ac:spMkLst>
        </pc:spChg>
        <pc:spChg chg="mod">
          <ac:chgData name="R Harte (Prendergast CP School)" userId="S::harter@hwbcymru.net::28aafe97-8251-4774-bedc-222768cdace0" providerId="AD" clId="Web-{C9540AB1-620A-41EB-FF92-9B3AEAC531AE}" dt="2020-04-30T11:56:27.216" v="157" actId="20577"/>
          <ac:spMkLst>
            <pc:docMk/>
            <pc:sldMk cId="2426087427" sldId="257"/>
            <ac:spMk id="28" creationId="{00000000-0000-0000-0000-000000000000}"/>
          </ac:spMkLst>
        </pc:spChg>
        <pc:spChg chg="mod">
          <ac:chgData name="R Harte (Prendergast CP School)" userId="S::harter@hwbcymru.net::28aafe97-8251-4774-bedc-222768cdace0" providerId="AD" clId="Web-{C9540AB1-620A-41EB-FF92-9B3AEAC531AE}" dt="2020-04-30T12:04:36.824" v="341" actId="1076"/>
          <ac:spMkLst>
            <pc:docMk/>
            <pc:sldMk cId="2426087427" sldId="257"/>
            <ac:spMk id="29" creationId="{00000000-0000-0000-0000-000000000000}"/>
          </ac:spMkLst>
        </pc:spChg>
        <pc:spChg chg="add mod">
          <ac:chgData name="R Harte (Prendergast CP School)" userId="S::harter@hwbcymru.net::28aafe97-8251-4774-bedc-222768cdace0" providerId="AD" clId="Web-{C9540AB1-620A-41EB-FF92-9B3AEAC531AE}" dt="2020-04-30T12:02:57.964" v="322" actId="14100"/>
          <ac:spMkLst>
            <pc:docMk/>
            <pc:sldMk cId="2426087427" sldId="257"/>
            <ac:spMk id="30" creationId="{DE252C02-2D2C-4272-870E-E4CE9D541755}"/>
          </ac:spMkLst>
        </pc:spChg>
        <pc:spChg chg="add mod ord">
          <ac:chgData name="R Harte (Prendergast CP School)" userId="S::harter@hwbcymru.net::28aafe97-8251-4774-bedc-222768cdace0" providerId="AD" clId="Web-{C9540AB1-620A-41EB-FF92-9B3AEAC531AE}" dt="2020-04-30T12:14:13.947" v="379"/>
          <ac:spMkLst>
            <pc:docMk/>
            <pc:sldMk cId="2426087427" sldId="257"/>
            <ac:spMk id="31" creationId="{7B52C11D-26E7-4C47-9BB1-B11ED1CE4853}"/>
          </ac:spMkLst>
        </pc:spChg>
        <pc:picChg chg="add mod">
          <ac:chgData name="R Harte (Prendergast CP School)" userId="S::harter@hwbcymru.net::28aafe97-8251-4774-bedc-222768cdace0" providerId="AD" clId="Web-{C9540AB1-620A-41EB-FF92-9B3AEAC531AE}" dt="2020-04-30T12:07:01.276" v="347" actId="14100"/>
          <ac:picMkLst>
            <pc:docMk/>
            <pc:sldMk cId="2426087427" sldId="257"/>
            <ac:picMk id="2" creationId="{4F3A5057-8D2E-4A67-92D3-85262EC968CA}"/>
          </ac:picMkLst>
        </pc:picChg>
        <pc:picChg chg="add mod modCrop">
          <ac:chgData name="R Harte (Prendergast CP School)" userId="S::harter@hwbcymru.net::28aafe97-8251-4774-bedc-222768cdace0" providerId="AD" clId="Web-{C9540AB1-620A-41EB-FF92-9B3AEAC531AE}" dt="2020-04-30T12:10:07.604" v="357"/>
          <ac:picMkLst>
            <pc:docMk/>
            <pc:sldMk cId="2426087427" sldId="257"/>
            <ac:picMk id="4" creationId="{F47ED1A6-B34E-4470-8776-0C23F012146B}"/>
          </ac:picMkLst>
        </pc:picChg>
        <pc:picChg chg="mod">
          <ac:chgData name="R Harte (Prendergast CP School)" userId="S::harter@hwbcymru.net::28aafe97-8251-4774-bedc-222768cdace0" providerId="AD" clId="Web-{C9540AB1-620A-41EB-FF92-9B3AEAC531AE}" dt="2020-04-30T11:55:27.997" v="148" actId="1076"/>
          <ac:picMkLst>
            <pc:docMk/>
            <pc:sldMk cId="2426087427" sldId="257"/>
            <ac:picMk id="1067" creationId="{00000000-0000-0000-0000-000000000000}"/>
          </ac:picMkLst>
        </pc:picChg>
        <pc:picChg chg="mod">
          <ac:chgData name="R Harte (Prendergast CP School)" userId="S::harter@hwbcymru.net::28aafe97-8251-4774-bedc-222768cdace0" providerId="AD" clId="Web-{C9540AB1-620A-41EB-FF92-9B3AEAC531AE}" dt="2020-04-30T12:03:48.183" v="330" actId="1076"/>
          <ac:picMkLst>
            <pc:docMk/>
            <pc:sldMk cId="2426087427" sldId="257"/>
            <ac:picMk id="1076" creationId="{00000000-0000-0000-0000-000000000000}"/>
          </ac:picMkLst>
        </pc:picChg>
        <pc:picChg chg="mod">
          <ac:chgData name="R Harte (Prendergast CP School)" userId="S::harter@hwbcymru.net::28aafe97-8251-4774-bedc-222768cdace0" providerId="AD" clId="Web-{C9540AB1-620A-41EB-FF92-9B3AEAC531AE}" dt="2020-04-30T12:03:45.011" v="329" actId="1076"/>
          <ac:picMkLst>
            <pc:docMk/>
            <pc:sldMk cId="2426087427" sldId="257"/>
            <ac:picMk id="1078" creationId="{00000000-0000-0000-0000-000000000000}"/>
          </ac:picMkLst>
        </pc:picChg>
      </pc:sldChg>
      <pc:sldChg chg="addSp modSp">
        <pc:chgData name="R Harte (Prendergast CP School)" userId="S::harter@hwbcymru.net::28aafe97-8251-4774-bedc-222768cdace0" providerId="AD" clId="Web-{C9540AB1-620A-41EB-FF92-9B3AEAC531AE}" dt="2020-04-30T12:33:00.336" v="650" actId="1076"/>
        <pc:sldMkLst>
          <pc:docMk/>
          <pc:sldMk cId="2890253047" sldId="258"/>
        </pc:sldMkLst>
        <pc:spChg chg="mod">
          <ac:chgData name="R Harte (Prendergast CP School)" userId="S::harter@hwbcymru.net::28aafe97-8251-4774-bedc-222768cdace0" providerId="AD" clId="Web-{C9540AB1-620A-41EB-FF92-9B3AEAC531AE}" dt="2020-04-30T12:15:17.619" v="389" actId="20577"/>
          <ac:spMkLst>
            <pc:docMk/>
            <pc:sldMk cId="2890253047" sldId="258"/>
            <ac:spMk id="21" creationId="{00000000-0000-0000-0000-000000000000}"/>
          </ac:spMkLst>
        </pc:spChg>
        <pc:spChg chg="add mod">
          <ac:chgData name="R Harte (Prendergast CP School)" userId="S::harter@hwbcymru.net::28aafe97-8251-4774-bedc-222768cdace0" providerId="AD" clId="Web-{C9540AB1-620A-41EB-FF92-9B3AEAC531AE}" dt="2020-04-30T12:31:40.272" v="601" actId="14100"/>
          <ac:spMkLst>
            <pc:docMk/>
            <pc:sldMk cId="2890253047" sldId="258"/>
            <ac:spMk id="22" creationId="{7A2C0F4F-0C87-43BC-A900-4944EE4A7A4A}"/>
          </ac:spMkLst>
        </pc:spChg>
        <pc:spChg chg="add mod">
          <ac:chgData name="R Harte (Prendergast CP School)" userId="S::harter@hwbcymru.net::28aafe97-8251-4774-bedc-222768cdace0" providerId="AD" clId="Web-{C9540AB1-620A-41EB-FF92-9B3AEAC531AE}" dt="2020-04-30T12:32:30.756" v="646" actId="14100"/>
          <ac:spMkLst>
            <pc:docMk/>
            <pc:sldMk cId="2890253047" sldId="258"/>
            <ac:spMk id="28" creationId="{2D7272CD-BF18-442E-A953-9CC1D974C9B8}"/>
          </ac:spMkLst>
        </pc:spChg>
        <pc:spChg chg="mod">
          <ac:chgData name="R Harte (Prendergast CP School)" userId="S::harter@hwbcymru.net::28aafe97-8251-4774-bedc-222768cdace0" providerId="AD" clId="Web-{C9540AB1-620A-41EB-FF92-9B3AEAC531AE}" dt="2020-04-30T12:16:31.181" v="429" actId="20577"/>
          <ac:spMkLst>
            <pc:docMk/>
            <pc:sldMk cId="2890253047" sldId="258"/>
            <ac:spMk id="30" creationId="{00000000-0000-0000-0000-000000000000}"/>
          </ac:spMkLst>
        </pc:spChg>
        <pc:spChg chg="mod">
          <ac:chgData name="R Harte (Prendergast CP School)" userId="S::harter@hwbcymru.net::28aafe97-8251-4774-bedc-222768cdace0" providerId="AD" clId="Web-{C9540AB1-620A-41EB-FF92-9B3AEAC531AE}" dt="2020-04-30T12:18:08.040" v="455" actId="14100"/>
          <ac:spMkLst>
            <pc:docMk/>
            <pc:sldMk cId="2890253047" sldId="258"/>
            <ac:spMk id="31" creationId="{00000000-0000-0000-0000-000000000000}"/>
          </ac:spMkLst>
        </pc:spChg>
        <pc:spChg chg="mod">
          <ac:chgData name="R Harte (Prendergast CP School)" userId="S::harter@hwbcymru.net::28aafe97-8251-4774-bedc-222768cdace0" providerId="AD" clId="Web-{C9540AB1-620A-41EB-FF92-9B3AEAC531AE}" dt="2020-04-30T12:27:59.117" v="574" actId="20577"/>
          <ac:spMkLst>
            <pc:docMk/>
            <pc:sldMk cId="2890253047" sldId="258"/>
            <ac:spMk id="32" creationId="{00000000-0000-0000-0000-000000000000}"/>
          </ac:spMkLst>
        </pc:spChg>
        <pc:spChg chg="mod">
          <ac:chgData name="R Harte (Prendergast CP School)" userId="S::harter@hwbcymru.net::28aafe97-8251-4774-bedc-222768cdace0" providerId="AD" clId="Web-{C9540AB1-620A-41EB-FF92-9B3AEAC531AE}" dt="2020-04-30T12:32:49.788" v="648" actId="1076"/>
          <ac:spMkLst>
            <pc:docMk/>
            <pc:sldMk cId="2890253047" sldId="258"/>
            <ac:spMk id="33" creationId="{00000000-0000-0000-0000-000000000000}"/>
          </ac:spMkLst>
        </pc:spChg>
        <pc:spChg chg="mod">
          <ac:chgData name="R Harte (Prendergast CP School)" userId="S::harter@hwbcymru.net::28aafe97-8251-4774-bedc-222768cdace0" providerId="AD" clId="Web-{C9540AB1-620A-41EB-FF92-9B3AEAC531AE}" dt="2020-04-30T12:29:42.976" v="590" actId="14100"/>
          <ac:spMkLst>
            <pc:docMk/>
            <pc:sldMk cId="2890253047" sldId="258"/>
            <ac:spMk id="34" creationId="{00000000-0000-0000-0000-000000000000}"/>
          </ac:spMkLst>
        </pc:spChg>
        <pc:spChg chg="mod">
          <ac:chgData name="R Harte (Prendergast CP School)" userId="S::harter@hwbcymru.net::28aafe97-8251-4774-bedc-222768cdace0" providerId="AD" clId="Web-{C9540AB1-620A-41EB-FF92-9B3AEAC531AE}" dt="2020-04-30T12:30:18.038" v="593" actId="1076"/>
          <ac:spMkLst>
            <pc:docMk/>
            <pc:sldMk cId="2890253047" sldId="258"/>
            <ac:spMk id="35" creationId="{00000000-0000-0000-0000-000000000000}"/>
          </ac:spMkLst>
        </pc:spChg>
        <pc:picChg chg="add mod modCrop">
          <ac:chgData name="R Harte (Prendergast CP School)" userId="S::harter@hwbcymru.net::28aafe97-8251-4774-bedc-222768cdace0" providerId="AD" clId="Web-{C9540AB1-620A-41EB-FF92-9B3AEAC531AE}" dt="2020-04-30T12:29:56.647" v="592" actId="1076"/>
          <ac:picMkLst>
            <pc:docMk/>
            <pc:sldMk cId="2890253047" sldId="258"/>
            <ac:picMk id="2" creationId="{3A024261-2AD5-4E8A-9149-5651AF5A6742}"/>
          </ac:picMkLst>
        </pc:picChg>
        <pc:picChg chg="add mod ord">
          <ac:chgData name="R Harte (Prendergast CP School)" userId="S::harter@hwbcymru.net::28aafe97-8251-4774-bedc-222768cdace0" providerId="AD" clId="Web-{C9540AB1-620A-41EB-FF92-9B3AEAC531AE}" dt="2020-04-30T12:27:40.695" v="570"/>
          <ac:picMkLst>
            <pc:docMk/>
            <pc:sldMk cId="2890253047" sldId="258"/>
            <ac:picMk id="4" creationId="{57674ABD-426D-482F-BEFA-DD9DF49A1DEE}"/>
          </ac:picMkLst>
        </pc:picChg>
        <pc:picChg chg="add mod modCrop">
          <ac:chgData name="R Harte (Prendergast CP School)" userId="S::harter@hwbcymru.net::28aafe97-8251-4774-bedc-222768cdace0" providerId="AD" clId="Web-{C9540AB1-620A-41EB-FF92-9B3AEAC531AE}" dt="2020-04-30T12:29:10.444" v="583"/>
          <ac:picMkLst>
            <pc:docMk/>
            <pc:sldMk cId="2890253047" sldId="258"/>
            <ac:picMk id="6" creationId="{7BBE3C3C-A896-4642-9123-50F9BC1EF85B}"/>
          </ac:picMkLst>
        </pc:picChg>
        <pc:picChg chg="add mod">
          <ac:chgData name="R Harte (Prendergast CP School)" userId="S::harter@hwbcymru.net::28aafe97-8251-4774-bedc-222768cdace0" providerId="AD" clId="Web-{C9540AB1-620A-41EB-FF92-9B3AEAC531AE}" dt="2020-04-30T12:31:55.444" v="604"/>
          <ac:picMkLst>
            <pc:docMk/>
            <pc:sldMk cId="2890253047" sldId="258"/>
            <ac:picMk id="8" creationId="{EF406A89-3554-40D4-8AE1-C0C7BF666D9C}"/>
          </ac:picMkLst>
        </pc:picChg>
        <pc:picChg chg="mod">
          <ac:chgData name="R Harte (Prendergast CP School)" userId="S::harter@hwbcymru.net::28aafe97-8251-4774-bedc-222768cdace0" providerId="AD" clId="Web-{C9540AB1-620A-41EB-FF92-9B3AEAC531AE}" dt="2020-04-30T12:18:27.540" v="461" actId="1076"/>
          <ac:picMkLst>
            <pc:docMk/>
            <pc:sldMk cId="2890253047" sldId="258"/>
            <ac:picMk id="2051" creationId="{00000000-0000-0000-0000-000000000000}"/>
          </ac:picMkLst>
        </pc:picChg>
        <pc:picChg chg="mod">
          <ac:chgData name="R Harte (Prendergast CP School)" userId="S::harter@hwbcymru.net::28aafe97-8251-4774-bedc-222768cdace0" providerId="AD" clId="Web-{C9540AB1-620A-41EB-FF92-9B3AEAC531AE}" dt="2020-04-30T12:26:24.320" v="529" actId="1076"/>
          <ac:picMkLst>
            <pc:docMk/>
            <pc:sldMk cId="2890253047" sldId="258"/>
            <ac:picMk id="2052" creationId="{00000000-0000-0000-0000-000000000000}"/>
          </ac:picMkLst>
        </pc:picChg>
        <pc:picChg chg="mod">
          <ac:chgData name="R Harte (Prendergast CP School)" userId="S::harter@hwbcymru.net::28aafe97-8251-4774-bedc-222768cdace0" providerId="AD" clId="Web-{C9540AB1-620A-41EB-FF92-9B3AEAC531AE}" dt="2020-04-30T12:18:23.759" v="460" actId="14100"/>
          <ac:picMkLst>
            <pc:docMk/>
            <pc:sldMk cId="2890253047" sldId="258"/>
            <ac:picMk id="2053" creationId="{00000000-0000-0000-0000-000000000000}"/>
          </ac:picMkLst>
        </pc:picChg>
        <pc:picChg chg="mod">
          <ac:chgData name="R Harte (Prendergast CP School)" userId="S::harter@hwbcymru.net::28aafe97-8251-4774-bedc-222768cdace0" providerId="AD" clId="Web-{C9540AB1-620A-41EB-FF92-9B3AEAC531AE}" dt="2020-04-30T12:33:00.336" v="650" actId="1076"/>
          <ac:picMkLst>
            <pc:docMk/>
            <pc:sldMk cId="2890253047" sldId="258"/>
            <ac:picMk id="2055" creationId="{00000000-0000-0000-0000-000000000000}"/>
          </ac:picMkLst>
        </pc:picChg>
        <pc:picChg chg="mod">
          <ac:chgData name="R Harte (Prendergast CP School)" userId="S::harter@hwbcymru.net::28aafe97-8251-4774-bedc-222768cdace0" providerId="AD" clId="Web-{C9540AB1-620A-41EB-FF92-9B3AEAC531AE}" dt="2020-04-30T12:29:29.773" v="586" actId="1076"/>
          <ac:picMkLst>
            <pc:docMk/>
            <pc:sldMk cId="2890253047" sldId="258"/>
            <ac:picMk id="2056" creationId="{00000000-0000-0000-0000-000000000000}"/>
          </ac:picMkLst>
        </pc:picChg>
        <pc:picChg chg="mod">
          <ac:chgData name="R Harte (Prendergast CP School)" userId="S::harter@hwbcymru.net::28aafe97-8251-4774-bedc-222768cdace0" providerId="AD" clId="Web-{C9540AB1-620A-41EB-FF92-9B3AEAC531AE}" dt="2020-04-30T12:18:45.024" v="465" actId="14100"/>
          <ac:picMkLst>
            <pc:docMk/>
            <pc:sldMk cId="2890253047" sldId="258"/>
            <ac:picMk id="2057" creationId="{00000000-0000-0000-0000-00000000000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B997D27-62A9-4A43-B675-DA19D8B1C3D2}"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A8EA95-0186-4D50-9F2C-5EBBA1C46558}" type="slidenum">
              <a:rPr lang="en-GB" smtClean="0"/>
              <a:t>‹#›</a:t>
            </a:fld>
            <a:endParaRPr lang="en-GB"/>
          </a:p>
        </p:txBody>
      </p:sp>
    </p:spTree>
    <p:extLst>
      <p:ext uri="{BB962C8B-B14F-4D97-AF65-F5344CB8AC3E}">
        <p14:creationId xmlns:p14="http://schemas.microsoft.com/office/powerpoint/2010/main" val="1380356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B997D27-62A9-4A43-B675-DA19D8B1C3D2}"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A8EA95-0186-4D50-9F2C-5EBBA1C46558}" type="slidenum">
              <a:rPr lang="en-GB" smtClean="0"/>
              <a:t>‹#›</a:t>
            </a:fld>
            <a:endParaRPr lang="en-GB"/>
          </a:p>
        </p:txBody>
      </p:sp>
    </p:spTree>
    <p:extLst>
      <p:ext uri="{BB962C8B-B14F-4D97-AF65-F5344CB8AC3E}">
        <p14:creationId xmlns:p14="http://schemas.microsoft.com/office/powerpoint/2010/main" val="1592045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B997D27-62A9-4A43-B675-DA19D8B1C3D2}"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A8EA95-0186-4D50-9F2C-5EBBA1C46558}" type="slidenum">
              <a:rPr lang="en-GB" smtClean="0"/>
              <a:t>‹#›</a:t>
            </a:fld>
            <a:endParaRPr lang="en-GB"/>
          </a:p>
        </p:txBody>
      </p:sp>
    </p:spTree>
    <p:extLst>
      <p:ext uri="{BB962C8B-B14F-4D97-AF65-F5344CB8AC3E}">
        <p14:creationId xmlns:p14="http://schemas.microsoft.com/office/powerpoint/2010/main" val="21720804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B997D27-62A9-4A43-B675-DA19D8B1C3D2}" type="datetimeFigureOut">
              <a:rPr lang="en-GB" smtClean="0"/>
              <a:t>30/04/2020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A8EA95-0186-4D50-9F2C-5EBBA1C46558}" type="slidenum">
              <a:rPr lang="en-GB" smtClean="0"/>
              <a:t>‹#›</a:t>
            </a:fld>
            <a:endParaRPr lang="en-GB"/>
          </a:p>
        </p:txBody>
      </p:sp>
    </p:spTree>
    <p:extLst>
      <p:ext uri="{BB962C8B-B14F-4D97-AF65-F5344CB8AC3E}">
        <p14:creationId xmlns:p14="http://schemas.microsoft.com/office/powerpoint/2010/main" val="737688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B997D27-62A9-4A43-B675-DA19D8B1C3D2}" type="datetimeFigureOut">
              <a:rPr lang="en-GB" smtClean="0"/>
              <a:t>30/04/2020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CA8EA95-0186-4D50-9F2C-5EBBA1C46558}" type="slidenum">
              <a:rPr lang="en-GB" smtClean="0"/>
              <a:t>‹#›</a:t>
            </a:fld>
            <a:endParaRPr lang="en-GB"/>
          </a:p>
        </p:txBody>
      </p:sp>
    </p:spTree>
    <p:extLst>
      <p:ext uri="{BB962C8B-B14F-4D97-AF65-F5344CB8AC3E}">
        <p14:creationId xmlns:p14="http://schemas.microsoft.com/office/powerpoint/2010/main" val="4760894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B997D27-62A9-4A43-B675-DA19D8B1C3D2}" type="datetimeFigureOut">
              <a:rPr lang="en-GB" smtClean="0"/>
              <a:t>30/04/2020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CA8EA95-0186-4D50-9F2C-5EBBA1C46558}" type="slidenum">
              <a:rPr lang="en-GB" smtClean="0"/>
              <a:t>‹#›</a:t>
            </a:fld>
            <a:endParaRPr lang="en-GB"/>
          </a:p>
        </p:txBody>
      </p:sp>
    </p:spTree>
    <p:extLst>
      <p:ext uri="{BB962C8B-B14F-4D97-AF65-F5344CB8AC3E}">
        <p14:creationId xmlns:p14="http://schemas.microsoft.com/office/powerpoint/2010/main" val="32388000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997D27-62A9-4A43-B675-DA19D8B1C3D2}" type="datetimeFigureOut">
              <a:rPr lang="en-GB" smtClean="0"/>
              <a:t>30/04/2020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CA8EA95-0186-4D50-9F2C-5EBBA1C46558}" type="slidenum">
              <a:rPr lang="en-GB" smtClean="0"/>
              <a:t>‹#›</a:t>
            </a:fld>
            <a:endParaRPr lang="en-GB"/>
          </a:p>
        </p:txBody>
      </p:sp>
    </p:spTree>
    <p:extLst>
      <p:ext uri="{BB962C8B-B14F-4D97-AF65-F5344CB8AC3E}">
        <p14:creationId xmlns:p14="http://schemas.microsoft.com/office/powerpoint/2010/main" val="20895065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B997D27-62A9-4A43-B675-DA19D8B1C3D2}" type="datetimeFigureOut">
              <a:rPr lang="en-GB" smtClean="0"/>
              <a:t>30/04/2020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A8EA95-0186-4D50-9F2C-5EBBA1C46558}" type="slidenum">
              <a:rPr lang="en-GB" smtClean="0"/>
              <a:t>‹#›</a:t>
            </a:fld>
            <a:endParaRPr lang="en-GB"/>
          </a:p>
        </p:txBody>
      </p:sp>
    </p:spTree>
    <p:extLst>
      <p:ext uri="{BB962C8B-B14F-4D97-AF65-F5344CB8AC3E}">
        <p14:creationId xmlns:p14="http://schemas.microsoft.com/office/powerpoint/2010/main" val="34643842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B997D27-62A9-4A43-B675-DA19D8B1C3D2}" type="datetimeFigureOut">
              <a:rPr lang="en-GB" smtClean="0"/>
              <a:t>30/04/2020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A8EA95-0186-4D50-9F2C-5EBBA1C46558}" type="slidenum">
              <a:rPr lang="en-GB" smtClean="0"/>
              <a:t>‹#›</a:t>
            </a:fld>
            <a:endParaRPr lang="en-GB"/>
          </a:p>
        </p:txBody>
      </p:sp>
    </p:spTree>
    <p:extLst>
      <p:ext uri="{BB962C8B-B14F-4D97-AF65-F5344CB8AC3E}">
        <p14:creationId xmlns:p14="http://schemas.microsoft.com/office/powerpoint/2010/main" val="35732533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B997D27-62A9-4A43-B675-DA19D8B1C3D2}"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A8EA95-0186-4D50-9F2C-5EBBA1C46558}" type="slidenum">
              <a:rPr lang="en-GB" smtClean="0"/>
              <a:t>‹#›</a:t>
            </a:fld>
            <a:endParaRPr lang="en-GB"/>
          </a:p>
        </p:txBody>
      </p:sp>
    </p:spTree>
    <p:extLst>
      <p:ext uri="{BB962C8B-B14F-4D97-AF65-F5344CB8AC3E}">
        <p14:creationId xmlns:p14="http://schemas.microsoft.com/office/powerpoint/2010/main" val="11405099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B997D27-62A9-4A43-B675-DA19D8B1C3D2}"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A8EA95-0186-4D50-9F2C-5EBBA1C46558}" type="slidenum">
              <a:rPr lang="en-GB" smtClean="0"/>
              <a:t>‹#›</a:t>
            </a:fld>
            <a:endParaRPr lang="en-GB"/>
          </a:p>
        </p:txBody>
      </p:sp>
    </p:spTree>
    <p:extLst>
      <p:ext uri="{BB962C8B-B14F-4D97-AF65-F5344CB8AC3E}">
        <p14:creationId xmlns:p14="http://schemas.microsoft.com/office/powerpoint/2010/main" val="144259588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997D27-62A9-4A43-B675-DA19D8B1C3D2}" type="datetimeFigureOut">
              <a:rPr lang="en-GB" smtClean="0"/>
              <a:t>30/04/2020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A8EA95-0186-4D50-9F2C-5EBBA1C46558}" type="slidenum">
              <a:rPr lang="en-GB" smtClean="0"/>
              <a:t>‹#›</a:t>
            </a:fld>
            <a:endParaRPr lang="en-GB"/>
          </a:p>
        </p:txBody>
      </p:sp>
    </p:spTree>
    <p:extLst>
      <p:ext uri="{BB962C8B-B14F-4D97-AF65-F5344CB8AC3E}">
        <p14:creationId xmlns:p14="http://schemas.microsoft.com/office/powerpoint/2010/main" val="26670970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10.jpeg"/><Relationship Id="rId12" Type="http://schemas.openxmlformats.org/officeDocument/2006/relationships/image" Target="../media/image11.png"/><Relationship Id="rId13" Type="http://schemas.openxmlformats.org/officeDocument/2006/relationships/image" Target="../media/image12.png"/><Relationship Id="rId1" Type="http://schemas.openxmlformats.org/officeDocument/2006/relationships/slideLayout" Target="../slideLayouts/slideLayout2.xml"/><Relationship Id="rId2" Type="http://schemas.openxmlformats.org/officeDocument/2006/relationships/image" Target="../media/image1.jpeg"/><Relationship Id="rId3" Type="http://schemas.openxmlformats.org/officeDocument/2006/relationships/image" Target="../media/image2.jpeg"/><Relationship Id="rId4" Type="http://schemas.openxmlformats.org/officeDocument/2006/relationships/image" Target="../media/image3.jpeg"/><Relationship Id="rId5" Type="http://schemas.openxmlformats.org/officeDocument/2006/relationships/image" Target="../media/image4.jpeg"/><Relationship Id="rId6" Type="http://schemas.openxmlformats.org/officeDocument/2006/relationships/image" Target="../media/image5.jpeg"/><Relationship Id="rId7" Type="http://schemas.openxmlformats.org/officeDocument/2006/relationships/image" Target="../media/image6.jpeg"/><Relationship Id="rId8" Type="http://schemas.openxmlformats.org/officeDocument/2006/relationships/image" Target="../media/image7.jpeg"/><Relationship Id="rId9" Type="http://schemas.openxmlformats.org/officeDocument/2006/relationships/image" Target="../media/image8.png"/><Relationship Id="rId10" Type="http://schemas.openxmlformats.org/officeDocument/2006/relationships/image" Target="../media/image9.jpeg"/></Relationships>
</file>

<file path=ppt/slides/_rels/slide2.xml.rels><?xml version="1.0" encoding="UTF-8" standalone="yes"?>
<Relationships xmlns="http://schemas.openxmlformats.org/package/2006/relationships"><Relationship Id="rId11" Type="http://schemas.openxmlformats.org/officeDocument/2006/relationships/image" Target="../media/image21.png"/><Relationship Id="rId12" Type="http://schemas.openxmlformats.org/officeDocument/2006/relationships/image" Target="../media/image22.png"/><Relationship Id="rId13" Type="http://schemas.openxmlformats.org/officeDocument/2006/relationships/image" Target="../media/image23.png"/><Relationship Id="rId14" Type="http://schemas.openxmlformats.org/officeDocument/2006/relationships/image" Target="../media/image24.png"/><Relationship Id="rId1" Type="http://schemas.openxmlformats.org/officeDocument/2006/relationships/slideLayout" Target="../slideLayouts/slideLayout2.xml"/><Relationship Id="rId2" Type="http://schemas.openxmlformats.org/officeDocument/2006/relationships/image" Target="../media/image13.png"/><Relationship Id="rId3" Type="http://schemas.openxmlformats.org/officeDocument/2006/relationships/image" Target="../media/image14.png"/><Relationship Id="rId4" Type="http://schemas.openxmlformats.org/officeDocument/2006/relationships/image" Target="../media/image1.jpeg"/><Relationship Id="rId5" Type="http://schemas.openxmlformats.org/officeDocument/2006/relationships/image" Target="../media/image15.png"/><Relationship Id="rId6" Type="http://schemas.openxmlformats.org/officeDocument/2006/relationships/image" Target="../media/image16.png"/><Relationship Id="rId7" Type="http://schemas.openxmlformats.org/officeDocument/2006/relationships/image" Target="../media/image17.png"/><Relationship Id="rId8" Type="http://schemas.openxmlformats.org/officeDocument/2006/relationships/image" Target="../media/image18.png"/><Relationship Id="rId9" Type="http://schemas.openxmlformats.org/officeDocument/2006/relationships/image" Target="../media/image19.png"/><Relationship Id="rId10"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 Box 38"/>
          <p:cNvSpPr txBox="1">
            <a:spLocks noChangeArrowheads="1"/>
          </p:cNvSpPr>
          <p:nvPr/>
        </p:nvSpPr>
        <p:spPr bwMode="auto">
          <a:xfrm>
            <a:off x="166699" y="95854"/>
            <a:ext cx="5867400" cy="30107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3600" b="0" i="0" u="none" strike="noStrike" cap="none" normalizeH="0" baseline="0" dirty="0">
                <a:ln>
                  <a:noFill/>
                </a:ln>
                <a:solidFill>
                  <a:srgbClr val="FF0000"/>
                </a:solidFill>
                <a:effectLst/>
                <a:latin typeface="SassoonPrimaryInfant" pitchFamily="2" charset="0"/>
                <a:cs typeface="Arial" pitchFamily="34" charset="0"/>
              </a:rPr>
              <a:t>Ideas for home-learning</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3600" b="0" i="0" u="none" strike="noStrike" cap="none" normalizeH="0" baseline="0" dirty="0">
                <a:ln>
                  <a:noFill/>
                </a:ln>
                <a:solidFill>
                  <a:srgbClr val="FF0000"/>
                </a:solidFill>
                <a:effectLst/>
                <a:latin typeface="SassoonPrimaryInfant" pitchFamily="2" charset="0"/>
                <a:cs typeface="Arial" pitchFamily="34" charset="0"/>
              </a:rPr>
              <a:t>The Very Hungry Caterpillar 1</a:t>
            </a:r>
            <a:endParaRPr kumimoji="0" lang="en-GB" altLang="en-US" sz="2000" b="0" i="0" u="none" strike="noStrike" cap="none" normalizeH="0" baseline="0" dirty="0">
              <a:ln>
                <a:noFill/>
              </a:ln>
              <a:solidFill>
                <a:srgbClr val="FF0000"/>
              </a:solidFill>
              <a:effectLst/>
              <a:latin typeface="SassoonPrimaryInfant" pitchFamily="2" charset="0"/>
              <a:cs typeface="Arial" pitchFamily="34" charset="0"/>
            </a:endParaRPr>
          </a:p>
          <a:p>
            <a:pPr fontAlgn="base">
              <a:spcBef>
                <a:spcPct val="0"/>
              </a:spcBef>
              <a:spcAft>
                <a:spcPct val="0"/>
              </a:spcAft>
            </a:pPr>
            <a:r>
              <a:rPr lang="en-GB" altLang="en-US" sz="1400" dirty="0">
                <a:solidFill>
                  <a:srgbClr val="FF0000"/>
                </a:solidFill>
                <a:latin typeface="SassoonPrimaryInfant"/>
                <a:cs typeface="Arial"/>
              </a:rPr>
              <a:t>First of all, listen to the story. You can listen to Miss Harte read it on the school website and, if you have a copy of the book at home, a grown-up can read it to you, and you can then talk about it together. The author, Eric Carle, reads the book on YouTube but I would always ask parents to watch YouTube videos all the way through before playing them to your child, to check for content and suitability.  (Always supervise your child when on the internet.)  When you have listened to the story and talked about it, you could try some of the ideas on this page. You might have ideas of your own too.</a:t>
            </a:r>
            <a:endParaRPr lang="en-US" altLang="en-US" sz="1400" b="0" i="0" u="none" strike="noStrike" cap="none" normalizeH="0" baseline="0" dirty="0">
              <a:ln>
                <a:noFill/>
              </a:ln>
              <a:solidFill>
                <a:schemeClr val="tx1"/>
              </a:solidFill>
              <a:effectLst/>
              <a:latin typeface="SassoonPrimaryInfant"/>
              <a:cs typeface="Arial"/>
            </a:endParaRPr>
          </a:p>
        </p:txBody>
      </p:sp>
      <p:pic>
        <p:nvPicPr>
          <p:cNvPr id="1063" name="Picture 39" descr="The Very Hungry Caterpillar: Amazon.co.uk: Carle, Eric: Book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56176" y="225301"/>
            <a:ext cx="2661791" cy="1894806"/>
          </a:xfrm>
          <a:prstGeom prst="rect">
            <a:avLst/>
          </a:prstGeom>
          <a:noFill/>
          <a:ln w="317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64" name="Picture 40" descr="The Very Hungry Caterpillar activities and ideas - NurtureStore"/>
          <p:cNvPicPr>
            <a:picLocks noChangeAspect="1" noChangeArrowheads="1"/>
          </p:cNvPicPr>
          <p:nvPr/>
        </p:nvPicPr>
        <p:blipFill>
          <a:blip r:embed="rId3" cstate="print">
            <a:extLst>
              <a:ext uri="{28A0092B-C50C-407E-A947-70E740481C1C}">
                <a14:useLocalDpi xmlns:a14="http://schemas.microsoft.com/office/drawing/2010/main" val="0"/>
              </a:ext>
            </a:extLst>
          </a:blip>
          <a:srcRect l="4887" t="2234" r="4887" b="59529"/>
          <a:stretch>
            <a:fillRect/>
          </a:stretch>
        </p:blipFill>
        <p:spPr bwMode="auto">
          <a:xfrm>
            <a:off x="146064" y="3004896"/>
            <a:ext cx="1649412" cy="1320800"/>
          </a:xfrm>
          <a:prstGeom prst="rect">
            <a:avLst/>
          </a:prstGeom>
          <a:noFill/>
          <a:ln w="9525" algn="in">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22" name="Text Box 41"/>
          <p:cNvSpPr txBox="1">
            <a:spLocks noChangeArrowheads="1"/>
          </p:cNvSpPr>
          <p:nvPr/>
        </p:nvSpPr>
        <p:spPr bwMode="auto">
          <a:xfrm>
            <a:off x="1403648" y="2944683"/>
            <a:ext cx="2124075" cy="424104"/>
          </a:xfrm>
          <a:prstGeom prst="rect">
            <a:avLst/>
          </a:prstGeom>
          <a:solidFill>
            <a:schemeClr val="bg1"/>
          </a:solidFill>
          <a:ln w="9525" algn="in">
            <a:solidFill>
              <a:srgbClr val="FF0000"/>
            </a:solidFill>
            <a:miter lim="800000"/>
            <a:headEnd/>
            <a:tailEnd/>
          </a:ln>
          <a:effectLst/>
        </p:spPr>
        <p:txBody>
          <a:bodyPr vert="horz" wrap="square" lIns="36576" tIns="36576" rIns="36576" bIns="36576" numCol="1" anchor="t" anchorCtr="0" compatLnSpc="1">
            <a:prstTxWarp prst="textNoShape">
              <a:avLst/>
            </a:prstTxWarp>
          </a:bodyPr>
          <a:lstStyle/>
          <a:p>
            <a:pPr algn="ctr" fontAlgn="base">
              <a:spcBef>
                <a:spcPct val="0"/>
              </a:spcBef>
              <a:spcAft>
                <a:spcPct val="0"/>
              </a:spcAft>
            </a:pPr>
            <a:r>
              <a:rPr kumimoji="0" lang="en-GB" altLang="en-US" sz="1200" b="0" i="0" u="none" strike="noStrike" cap="none" normalizeH="0" baseline="0" dirty="0">
                <a:ln>
                  <a:noFill/>
                </a:ln>
                <a:solidFill>
                  <a:srgbClr val="000000"/>
                </a:solidFill>
                <a:effectLst/>
                <a:latin typeface="SassoonPrimaryInfant"/>
                <a:cs typeface="Arial"/>
              </a:rPr>
              <a:t>Make an edible caterpillar out of food.</a:t>
            </a:r>
            <a:r>
              <a:rPr lang="en-GB" altLang="en-US" sz="1200" dirty="0">
                <a:solidFill>
                  <a:srgbClr val="000000"/>
                </a:solidFill>
                <a:latin typeface="SassoonPrimaryInfant"/>
                <a:cs typeface="Arial"/>
              </a:rPr>
              <a:t> </a:t>
            </a:r>
            <a:r>
              <a:rPr kumimoji="0" lang="en-GB" altLang="en-US" sz="1200" b="0" i="0" u="none" strike="noStrike" cap="none" normalizeH="0" baseline="0" dirty="0">
                <a:ln>
                  <a:noFill/>
                </a:ln>
                <a:solidFill>
                  <a:srgbClr val="000000"/>
                </a:solidFill>
                <a:effectLst/>
                <a:latin typeface="SassoonPrimaryInfant"/>
                <a:cs typeface="Arial"/>
              </a:rPr>
              <a:t>You can eat it afterwards.</a:t>
            </a:r>
            <a:endParaRPr kumimoji="0" lang="en-US" altLang="en-US" sz="1800" b="0" i="0" u="none" strike="noStrike" cap="none" normalizeH="0" baseline="0" dirty="0">
              <a:ln>
                <a:noFill/>
              </a:ln>
              <a:solidFill>
                <a:schemeClr val="tx1"/>
              </a:solidFill>
              <a:effectLst/>
              <a:latin typeface="SassoonPrimaryInfant"/>
              <a:cs typeface="Arial"/>
            </a:endParaRPr>
          </a:p>
        </p:txBody>
      </p:sp>
      <p:sp>
        <p:nvSpPr>
          <p:cNvPr id="23" name="Rectangle 22"/>
          <p:cNvSpPr/>
          <p:nvPr/>
        </p:nvSpPr>
        <p:spPr>
          <a:xfrm>
            <a:off x="0" y="0"/>
            <a:ext cx="9144000" cy="6858000"/>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 Box 42"/>
          <p:cNvSpPr txBox="1">
            <a:spLocks noChangeArrowheads="1"/>
          </p:cNvSpPr>
          <p:nvPr/>
        </p:nvSpPr>
        <p:spPr bwMode="auto">
          <a:xfrm>
            <a:off x="6868594" y="4142281"/>
            <a:ext cx="2098674" cy="1537197"/>
          </a:xfrm>
          <a:prstGeom prst="rect">
            <a:avLst/>
          </a:prstGeom>
          <a:noFill/>
          <a:ln w="9525" algn="in">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algn="ctr" fontAlgn="base">
              <a:spcBef>
                <a:spcPct val="0"/>
              </a:spcBef>
              <a:spcAft>
                <a:spcPct val="0"/>
              </a:spcAft>
            </a:pPr>
            <a:r>
              <a:rPr kumimoji="0" lang="en-GB" altLang="en-US" sz="1200" b="0" i="0" u="none" strike="noStrike" cap="none" normalizeH="0" baseline="0" dirty="0">
                <a:ln>
                  <a:noFill/>
                </a:ln>
                <a:solidFill>
                  <a:srgbClr val="000000"/>
                </a:solidFill>
                <a:effectLst/>
                <a:latin typeface="SassoonPrimaryInfant"/>
                <a:cs typeface="Arial"/>
              </a:rPr>
              <a:t>Paint or draw the very hungry caterpillar.</a:t>
            </a:r>
            <a:r>
              <a:rPr lang="en-GB" altLang="en-US" sz="1200" dirty="0">
                <a:solidFill>
                  <a:srgbClr val="000000"/>
                </a:solidFill>
                <a:latin typeface="SassoonPrimaryInfant"/>
                <a:cs typeface="Arial"/>
              </a:rPr>
              <a:t> </a:t>
            </a:r>
            <a:r>
              <a:rPr kumimoji="0" lang="en-GB" altLang="en-US" sz="1200" b="0" i="0" u="none" strike="noStrike" cap="none" normalizeH="0" baseline="0" dirty="0">
                <a:ln>
                  <a:noFill/>
                </a:ln>
                <a:solidFill>
                  <a:srgbClr val="000000"/>
                </a:solidFill>
                <a:effectLst/>
                <a:latin typeface="SassoonPrimaryInfant"/>
                <a:cs typeface="Arial"/>
              </a:rPr>
              <a:t>If</a:t>
            </a:r>
            <a:r>
              <a:rPr lang="en-GB" altLang="en-US" sz="1200" dirty="0">
                <a:solidFill>
                  <a:srgbClr val="000000"/>
                </a:solidFill>
                <a:latin typeface="SassoonPrimaryInfant"/>
                <a:cs typeface="Arial"/>
              </a:rPr>
              <a:t> </a:t>
            </a:r>
            <a:r>
              <a:rPr kumimoji="0" lang="en-GB" altLang="en-US" sz="1200" b="0" i="0" u="none" strike="noStrike" cap="none" normalizeH="0" baseline="0" dirty="0">
                <a:ln>
                  <a:noFill/>
                </a:ln>
                <a:solidFill>
                  <a:srgbClr val="000000"/>
                </a:solidFill>
                <a:effectLst/>
                <a:latin typeface="SassoonPrimaryInfant"/>
                <a:cs typeface="Arial"/>
              </a:rPr>
              <a:t>painting,</a:t>
            </a:r>
            <a:r>
              <a:rPr lang="en-GB" altLang="en-US" sz="1200" dirty="0">
                <a:solidFill>
                  <a:srgbClr val="000000"/>
                </a:solidFill>
                <a:latin typeface="SassoonPrimaryInfant"/>
                <a:cs typeface="Arial"/>
              </a:rPr>
              <a:t> </a:t>
            </a:r>
            <a:r>
              <a:rPr kumimoji="0" lang="en-GB" altLang="en-US" sz="1200" b="0" i="0" u="none" strike="noStrike" cap="none" normalizeH="0" baseline="0" dirty="0">
                <a:ln>
                  <a:noFill/>
                </a:ln>
                <a:solidFill>
                  <a:srgbClr val="000000"/>
                </a:solidFill>
                <a:effectLst/>
                <a:latin typeface="SassoonPrimaryInfant"/>
                <a:cs typeface="Arial"/>
              </a:rPr>
              <a:t>you could use a paintbrush or your</a:t>
            </a:r>
            <a:r>
              <a:rPr lang="en-GB" altLang="en-US" sz="1200" dirty="0">
                <a:solidFill>
                  <a:srgbClr val="000000"/>
                </a:solidFill>
                <a:latin typeface="SassoonPrimaryInfant"/>
                <a:cs typeface="Arial"/>
              </a:rPr>
              <a:t> </a:t>
            </a:r>
            <a:r>
              <a:rPr kumimoji="0" lang="en-GB" altLang="en-US" sz="1200" b="0" i="0" u="none" strike="noStrike" cap="none" normalizeH="0" baseline="0" dirty="0">
                <a:ln>
                  <a:noFill/>
                </a:ln>
                <a:solidFill>
                  <a:srgbClr val="000000"/>
                </a:solidFill>
                <a:effectLst/>
                <a:latin typeface="SassoonPrimaryInfant"/>
                <a:cs typeface="Arial"/>
              </a:rPr>
              <a:t>fingers, or you could print the caterpillar using something round, dipped in paint.</a:t>
            </a:r>
            <a:r>
              <a:rPr lang="en-GB" altLang="en-US" sz="1200" dirty="0">
                <a:solidFill>
                  <a:srgbClr val="000000"/>
                </a:solidFill>
                <a:latin typeface="SassoonPrimaryInfant"/>
                <a:cs typeface="Arial"/>
              </a:rPr>
              <a:t> </a:t>
            </a:r>
            <a:r>
              <a:rPr kumimoji="0" lang="en-GB" altLang="en-US" sz="1200" b="0" i="0" u="none" strike="noStrike" cap="none" normalizeH="0" baseline="0" dirty="0">
                <a:ln>
                  <a:noFill/>
                </a:ln>
                <a:solidFill>
                  <a:srgbClr val="000000"/>
                </a:solidFill>
                <a:effectLst/>
                <a:latin typeface="SassoonPrimaryInfant"/>
                <a:cs typeface="Arial"/>
              </a:rPr>
              <a:t>Or how about turning your handprints into the caterpillar?</a:t>
            </a:r>
            <a:endParaRPr kumimoji="0" lang="en-US" altLang="en-US" sz="1800" b="0" i="0" u="none" strike="noStrike" cap="none" normalizeH="0" baseline="0" dirty="0">
              <a:ln>
                <a:noFill/>
              </a:ln>
              <a:solidFill>
                <a:schemeClr val="tx1"/>
              </a:solidFill>
              <a:effectLst/>
              <a:latin typeface="SassoonPrimaryInfant"/>
              <a:cs typeface="Arial"/>
            </a:endParaRPr>
          </a:p>
        </p:txBody>
      </p:sp>
      <p:pic>
        <p:nvPicPr>
          <p:cNvPr id="1068" name="Picture 44" descr="Story time &quot;The Very Hungry Caterpillar&quot; with Crafts"/>
          <p:cNvPicPr>
            <a:picLocks noChangeAspect="1" noChangeArrowheads="1"/>
          </p:cNvPicPr>
          <p:nvPr/>
        </p:nvPicPr>
        <p:blipFill>
          <a:blip r:embed="rId4" cstate="print">
            <a:extLst>
              <a:ext uri="{28A0092B-C50C-407E-A947-70E740481C1C}">
                <a14:useLocalDpi xmlns:a14="http://schemas.microsoft.com/office/drawing/2010/main" val="0"/>
              </a:ext>
            </a:extLst>
          </a:blip>
          <a:srcRect l="12675" t="24779" r="10393" b="14105"/>
          <a:stretch>
            <a:fillRect/>
          </a:stretch>
        </p:blipFill>
        <p:spPr bwMode="auto">
          <a:xfrm>
            <a:off x="6898918" y="2878137"/>
            <a:ext cx="2085975" cy="1101725"/>
          </a:xfrm>
          <a:prstGeom prst="rect">
            <a:avLst/>
          </a:prstGeom>
          <a:noFill/>
          <a:ln w="9525" algn="in">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069" name="Picture 45" descr="Make &quot;The Very Hungry Caterpillar&quot; Inspired Fingerpaint Art"/>
          <p:cNvPicPr>
            <a:picLocks noChangeAspect="1" noChangeArrowheads="1"/>
          </p:cNvPicPr>
          <p:nvPr/>
        </p:nvPicPr>
        <p:blipFill>
          <a:blip r:embed="rId5" cstate="print">
            <a:extLst>
              <a:ext uri="{28A0092B-C50C-407E-A947-70E740481C1C}">
                <a14:useLocalDpi xmlns:a14="http://schemas.microsoft.com/office/drawing/2010/main" val="0"/>
              </a:ext>
            </a:extLst>
          </a:blip>
          <a:srcRect l="21722" t="24579" r="33278" b="46761"/>
          <a:stretch>
            <a:fillRect/>
          </a:stretch>
        </p:blipFill>
        <p:spPr bwMode="auto">
          <a:xfrm>
            <a:off x="7315272" y="5833371"/>
            <a:ext cx="1651996" cy="811093"/>
          </a:xfrm>
          <a:prstGeom prst="rect">
            <a:avLst/>
          </a:prstGeom>
          <a:noFill/>
          <a:ln w="9525" algn="in">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070" name="Picture 46" descr="The Very Hungry Caterpillar Modeling Clay Set"/>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42936" y="6252941"/>
            <a:ext cx="715152" cy="539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25" name="Text Box 47"/>
          <p:cNvSpPr txBox="1">
            <a:spLocks noChangeArrowheads="1"/>
          </p:cNvSpPr>
          <p:nvPr/>
        </p:nvSpPr>
        <p:spPr bwMode="auto">
          <a:xfrm>
            <a:off x="146064" y="4447098"/>
            <a:ext cx="1628777" cy="1232381"/>
          </a:xfrm>
          <a:prstGeom prst="rect">
            <a:avLst/>
          </a:prstGeom>
          <a:solidFill>
            <a:schemeClr val="bg1"/>
          </a:solidFill>
          <a:ln w="9525" algn="in">
            <a:solidFill>
              <a:srgbClr val="FF0000"/>
            </a:solidFill>
            <a:miter lim="800000"/>
            <a:headEnd/>
            <a:tailEnd/>
          </a:ln>
          <a:effectLst/>
        </p:spPr>
        <p:txBody>
          <a:bodyPr vert="horz" wrap="square" lIns="36576" tIns="36576" rIns="36576" bIns="36576"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SassoonPrimaryInfant" pitchFamily="2" charset="0"/>
                <a:cs typeface="Arial" pitchFamily="34" charset="0"/>
              </a:rPr>
              <a:t>Make a 3-D caterpillar - you could us </a:t>
            </a:r>
            <a:r>
              <a:rPr kumimoji="0" lang="en-GB" altLang="en-US" sz="1200" b="0" i="0" u="none" strike="noStrike" cap="none" normalizeH="0" baseline="0" dirty="0" err="1">
                <a:ln>
                  <a:noFill/>
                </a:ln>
                <a:solidFill>
                  <a:srgbClr val="000000"/>
                </a:solidFill>
                <a:effectLst/>
                <a:latin typeface="SassoonPrimaryInfant" pitchFamily="2" charset="0"/>
                <a:cs typeface="Arial" pitchFamily="34" charset="0"/>
              </a:rPr>
              <a:t>playdough</a:t>
            </a:r>
            <a:r>
              <a:rPr kumimoji="0" lang="en-GB" altLang="en-US" sz="1200" b="0" i="0" u="none" strike="noStrike" cap="none" normalizeH="0" baseline="0" dirty="0">
                <a:ln>
                  <a:noFill/>
                </a:ln>
                <a:solidFill>
                  <a:srgbClr val="000000"/>
                </a:solidFill>
                <a:effectLst/>
                <a:latin typeface="SassoonPrimaryInfant" pitchFamily="2" charset="0"/>
                <a:cs typeface="Arial" pitchFamily="34" charset="0"/>
              </a:rPr>
              <a:t>, modelling clay, milk bottle tops, egg boxes, or any recycled materials you can find.</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6" name="Text Box 48"/>
          <p:cNvSpPr txBox="1">
            <a:spLocks noChangeArrowheads="1"/>
          </p:cNvSpPr>
          <p:nvPr/>
        </p:nvSpPr>
        <p:spPr bwMode="auto">
          <a:xfrm>
            <a:off x="6156176" y="2206384"/>
            <a:ext cx="2823793" cy="502536"/>
          </a:xfrm>
          <a:prstGeom prst="rect">
            <a:avLst/>
          </a:prstGeom>
          <a:noFill/>
          <a:ln w="9525" algn="in">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a:ln>
                  <a:noFill/>
                </a:ln>
                <a:solidFill>
                  <a:srgbClr val="000000"/>
                </a:solidFill>
                <a:effectLst/>
                <a:latin typeface="SassoonPrimaryInfant" pitchFamily="2" charset="0"/>
                <a:cs typeface="Arial" pitchFamily="34" charset="0"/>
              </a:rPr>
              <a:t>What foods do you like eating?  Can you draw a  picture of the foods you like?</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pic>
        <p:nvPicPr>
          <p:cNvPr id="1073" name="Picture 49" descr="C is for Caterpillar - TwoTinyHands now Make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963106" y="4910879"/>
            <a:ext cx="1674812" cy="1255712"/>
          </a:xfrm>
          <a:prstGeom prst="rect">
            <a:avLst/>
          </a:prstGeom>
          <a:noFill/>
          <a:ln w="9525" algn="in">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074" name="Picture 50" descr="Best The Very Hungry Caterpillar Activities for the Classroom and ..."/>
          <p:cNvPicPr>
            <a:picLocks noChangeAspect="1" noChangeArrowheads="1"/>
          </p:cNvPicPr>
          <p:nvPr/>
        </p:nvPicPr>
        <p:blipFill>
          <a:blip r:embed="rId8">
            <a:extLst>
              <a:ext uri="{28A0092B-C50C-407E-A947-70E740481C1C}">
                <a14:useLocalDpi xmlns:a14="http://schemas.microsoft.com/office/drawing/2010/main" val="0"/>
              </a:ext>
            </a:extLst>
          </a:blip>
          <a:srcRect b="19380"/>
          <a:stretch>
            <a:fillRect/>
          </a:stretch>
        </p:blipFill>
        <p:spPr bwMode="auto">
          <a:xfrm>
            <a:off x="181213" y="5824753"/>
            <a:ext cx="1614263" cy="880635"/>
          </a:xfrm>
          <a:prstGeom prst="rect">
            <a:avLst/>
          </a:prstGeom>
          <a:noFill/>
          <a:ln w="9525" algn="in">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27" name="Text Box 51"/>
          <p:cNvSpPr txBox="1">
            <a:spLocks noChangeArrowheads="1"/>
          </p:cNvSpPr>
          <p:nvPr/>
        </p:nvSpPr>
        <p:spPr bwMode="auto">
          <a:xfrm>
            <a:off x="3641523" y="2785821"/>
            <a:ext cx="3144521" cy="979726"/>
          </a:xfrm>
          <a:prstGeom prst="rect">
            <a:avLst/>
          </a:prstGeom>
          <a:noFill/>
          <a:ln w="9525" algn="in">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algn="ctr" fontAlgn="base">
              <a:spcBef>
                <a:spcPct val="0"/>
              </a:spcBef>
              <a:spcAft>
                <a:spcPct val="0"/>
              </a:spcAft>
            </a:pPr>
            <a:r>
              <a:rPr lang="en-GB" altLang="en-US" sz="1200" dirty="0">
                <a:solidFill>
                  <a:srgbClr val="000000"/>
                </a:solidFill>
                <a:latin typeface="SassoonPrimaryInfant"/>
                <a:cs typeface="Arial"/>
              </a:rPr>
              <a:t>Have you tried eating all the different foods in the story? Which food is your favourite? Some of the foods are healthy and some are foods that you should only have as a treat. Which are which?  Talk about this with a grown-up. </a:t>
            </a:r>
            <a:endParaRPr lang="en-GB" altLang="en-US" sz="1200" b="0" i="0" u="none" strike="noStrike" cap="none" normalizeH="0" baseline="0" dirty="0">
              <a:ln>
                <a:noFill/>
              </a:ln>
              <a:solidFill>
                <a:schemeClr val="tx1"/>
              </a:solidFill>
              <a:effectLst/>
              <a:latin typeface="SassoonPrimaryInfant"/>
              <a:cs typeface="Arial" pitchFamily="34" charset="0"/>
            </a:endParaRPr>
          </a:p>
        </p:txBody>
      </p:sp>
      <p:pic>
        <p:nvPicPr>
          <p:cNvPr id="1076" name="Picture 52" descr="Best The Very Hungry Caterpillar Activities for the Classroom and ..."/>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372111" y="4687827"/>
            <a:ext cx="1212219" cy="1221744"/>
          </a:xfrm>
          <a:prstGeom prst="rect">
            <a:avLst/>
          </a:prstGeom>
          <a:noFill/>
          <a:ln w="9525" algn="in">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28" name="Text Box 53"/>
          <p:cNvSpPr txBox="1">
            <a:spLocks noChangeArrowheads="1"/>
          </p:cNvSpPr>
          <p:nvPr/>
        </p:nvSpPr>
        <p:spPr bwMode="auto">
          <a:xfrm>
            <a:off x="3714749" y="5982997"/>
            <a:ext cx="3178274" cy="795323"/>
          </a:xfrm>
          <a:prstGeom prst="rect">
            <a:avLst/>
          </a:prstGeom>
          <a:noFill/>
          <a:ln w="9525" algn="in">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algn="ctr" fontAlgn="base">
              <a:spcBef>
                <a:spcPct val="0"/>
              </a:spcBef>
              <a:spcAft>
                <a:spcPct val="0"/>
              </a:spcAft>
            </a:pPr>
            <a:r>
              <a:rPr kumimoji="0" lang="en-GB" altLang="en-US" sz="1200" b="0" i="0" u="none" strike="noStrike" cap="none" normalizeH="0" baseline="0" dirty="0">
                <a:ln>
                  <a:noFill/>
                </a:ln>
                <a:solidFill>
                  <a:srgbClr val="000000"/>
                </a:solidFill>
                <a:effectLst/>
                <a:latin typeface="SassoonPrimaryInfant"/>
                <a:cs typeface="Arial"/>
              </a:rPr>
              <a:t>Ask your grown-up to write down the days of the week.</a:t>
            </a:r>
            <a:r>
              <a:rPr lang="en-GB" altLang="en-US" sz="1200" dirty="0">
                <a:solidFill>
                  <a:srgbClr val="000000"/>
                </a:solidFill>
                <a:latin typeface="SassoonPrimaryInfant"/>
                <a:cs typeface="Arial"/>
              </a:rPr>
              <a:t> </a:t>
            </a:r>
            <a:r>
              <a:rPr kumimoji="0" lang="en-GB" altLang="en-US" sz="1200" b="0" i="0" u="none" strike="noStrike" cap="none" normalizeH="0" baseline="0" dirty="0">
                <a:ln>
                  <a:noFill/>
                </a:ln>
                <a:solidFill>
                  <a:srgbClr val="000000"/>
                </a:solidFill>
                <a:effectLst/>
                <a:latin typeface="SassoonPrimaryInfant"/>
                <a:cs typeface="Arial"/>
              </a:rPr>
              <a:t>Next to each day, draw what the caterpillar ate. Can you count the food?</a:t>
            </a:r>
            <a:r>
              <a:rPr lang="en-GB" altLang="en-US" sz="1200" dirty="0">
                <a:solidFill>
                  <a:srgbClr val="000000"/>
                </a:solidFill>
                <a:latin typeface="SassoonPrimaryInfant"/>
                <a:cs typeface="Arial"/>
              </a:rPr>
              <a:t> If you have the book, point and count the food on each page.</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pic>
        <p:nvPicPr>
          <p:cNvPr id="1078" name="Picture 54" descr="Best The Very Hungry Caterpillar Activities for the Classroom and ..."/>
          <p:cNvPicPr>
            <a:picLocks noChangeAspect="1" noChangeArrowheads="1"/>
          </p:cNvPicPr>
          <p:nvPr/>
        </p:nvPicPr>
        <p:blipFill>
          <a:blip r:embed="rId10" cstate="print">
            <a:extLst>
              <a:ext uri="{28A0092B-C50C-407E-A947-70E740481C1C}">
                <a14:useLocalDpi xmlns:a14="http://schemas.microsoft.com/office/drawing/2010/main" val="0"/>
              </a:ext>
            </a:extLst>
          </a:blip>
          <a:srcRect t="7321" r="24365"/>
          <a:stretch>
            <a:fillRect/>
          </a:stretch>
        </p:blipFill>
        <p:spPr bwMode="auto">
          <a:xfrm>
            <a:off x="3943350" y="4687827"/>
            <a:ext cx="1333500" cy="1219200"/>
          </a:xfrm>
          <a:prstGeom prst="rect">
            <a:avLst/>
          </a:prstGeom>
          <a:noFill/>
          <a:ln w="9525" algn="in">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29" name="Text Box 55"/>
          <p:cNvSpPr txBox="1">
            <a:spLocks noChangeArrowheads="1"/>
          </p:cNvSpPr>
          <p:nvPr/>
        </p:nvSpPr>
        <p:spPr bwMode="auto">
          <a:xfrm>
            <a:off x="3639506" y="3798646"/>
            <a:ext cx="3145183" cy="819565"/>
          </a:xfrm>
          <a:prstGeom prst="rect">
            <a:avLst/>
          </a:prstGeom>
          <a:solidFill>
            <a:schemeClr val="bg1"/>
          </a:solidFill>
          <a:ln w="9525" algn="in">
            <a:solidFill>
              <a:srgbClr val="FF0000"/>
            </a:solidFill>
            <a:miter lim="800000"/>
            <a:headEnd/>
            <a:tailEnd/>
          </a:ln>
          <a:effectLst/>
        </p:spPr>
        <p:txBody>
          <a:bodyPr vert="horz" wrap="square" lIns="36576" tIns="36576" rIns="36576" bIns="36576" numCol="1" anchor="t" anchorCtr="0" compatLnSpc="1">
            <a:prstTxWarp prst="textNoShape">
              <a:avLst/>
            </a:prstTxWarp>
          </a:bodyPr>
          <a:lstStyle/>
          <a:p>
            <a:pPr algn="ctr" fontAlgn="base">
              <a:spcBef>
                <a:spcPct val="0"/>
              </a:spcBef>
              <a:spcAft>
                <a:spcPct val="0"/>
              </a:spcAft>
            </a:pPr>
            <a:r>
              <a:rPr kumimoji="0" lang="en-GB" altLang="en-US" sz="1200" b="0" i="0" u="none" strike="noStrike" cap="none" normalizeH="0" baseline="0" dirty="0">
                <a:ln>
                  <a:noFill/>
                </a:ln>
                <a:solidFill>
                  <a:srgbClr val="000000"/>
                </a:solidFill>
                <a:effectLst/>
                <a:latin typeface="SassoonPrimaryInfant"/>
                <a:cs typeface="Arial"/>
              </a:rPr>
              <a:t>Make caterpillars with bodies of different lengths.</a:t>
            </a:r>
            <a:r>
              <a:rPr lang="en-GB" altLang="en-US" sz="1200" dirty="0">
                <a:solidFill>
                  <a:srgbClr val="000000"/>
                </a:solidFill>
                <a:latin typeface="SassoonPrimaryInfant"/>
                <a:cs typeface="Arial"/>
              </a:rPr>
              <a:t> </a:t>
            </a:r>
            <a:r>
              <a:rPr kumimoji="0" lang="en-GB" altLang="en-US" sz="1200" b="0" i="0" u="none" strike="noStrike" cap="none" normalizeH="0" baseline="0" dirty="0">
                <a:ln>
                  <a:noFill/>
                </a:ln>
                <a:solidFill>
                  <a:srgbClr val="000000"/>
                </a:solidFill>
                <a:effectLst/>
                <a:latin typeface="SassoonPrimaryInfant"/>
                <a:cs typeface="Arial"/>
              </a:rPr>
              <a:t>You could use milk bottle tops, buttons, or </a:t>
            </a:r>
            <a:r>
              <a:rPr lang="en-GB" altLang="en-US" sz="1200" dirty="0">
                <a:solidFill>
                  <a:srgbClr val="000000"/>
                </a:solidFill>
                <a:latin typeface="SassoonPrimaryInfant"/>
                <a:cs typeface="Arial"/>
              </a:rPr>
              <a:t>you could paint your caterpillars. Count</a:t>
            </a:r>
            <a:r>
              <a:rPr kumimoji="0" lang="en-GB" altLang="en-US" sz="1200" b="0" i="0" u="none" strike="noStrike" cap="none" normalizeH="0" baseline="0" dirty="0">
                <a:ln>
                  <a:noFill/>
                </a:ln>
                <a:solidFill>
                  <a:srgbClr val="000000"/>
                </a:solidFill>
                <a:effectLst/>
                <a:latin typeface="SassoonPrimaryInfant"/>
                <a:cs typeface="Arial"/>
              </a:rPr>
              <a:t> the number of body parts.</a:t>
            </a:r>
            <a:r>
              <a:rPr lang="en-GB" altLang="en-US" sz="1200" dirty="0">
                <a:solidFill>
                  <a:srgbClr val="000000"/>
                </a:solidFill>
                <a:latin typeface="SassoonPrimaryInfant"/>
                <a:cs typeface="Arial"/>
              </a:rPr>
              <a:t> </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pic>
        <p:nvPicPr>
          <p:cNvPr id="1067" name="Picture 43" descr="Painting The Very Hungry Caterpillar™ | Action for Children"/>
          <p:cNvPicPr>
            <a:picLocks noChangeAspect="1" noChangeArrowheads="1"/>
          </p:cNvPicPr>
          <p:nvPr/>
        </p:nvPicPr>
        <p:blipFill>
          <a:blip r:embed="rId11" cstate="print">
            <a:extLst>
              <a:ext uri="{28A0092B-C50C-407E-A947-70E740481C1C}">
                <a14:useLocalDpi xmlns:a14="http://schemas.microsoft.com/office/drawing/2010/main" val="0"/>
              </a:ext>
            </a:extLst>
          </a:blip>
          <a:srcRect l="15587"/>
          <a:stretch>
            <a:fillRect/>
          </a:stretch>
        </p:blipFill>
        <p:spPr bwMode="auto">
          <a:xfrm>
            <a:off x="7070368" y="6265071"/>
            <a:ext cx="840581" cy="515144"/>
          </a:xfrm>
          <a:prstGeom prst="rect">
            <a:avLst/>
          </a:prstGeom>
          <a:noFill/>
          <a:ln w="9525" algn="in">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30" name="Text Box 41">
            <a:extLst>
              <a:ext uri="{FF2B5EF4-FFF2-40B4-BE49-F238E27FC236}">
                <a16:creationId xmlns:a16="http://schemas.microsoft.com/office/drawing/2014/main" xmlns="" id="{DE252C02-2D2C-4272-870E-E4CE9D541755}"/>
              </a:ext>
            </a:extLst>
          </p:cNvPr>
          <p:cNvSpPr txBox="1">
            <a:spLocks noChangeArrowheads="1"/>
          </p:cNvSpPr>
          <p:nvPr/>
        </p:nvSpPr>
        <p:spPr bwMode="auto">
          <a:xfrm>
            <a:off x="1851323" y="3430457"/>
            <a:ext cx="1704975" cy="1395654"/>
          </a:xfrm>
          <a:prstGeom prst="rect">
            <a:avLst/>
          </a:prstGeom>
          <a:solidFill>
            <a:schemeClr val="bg1"/>
          </a:solidFill>
          <a:ln w="9525" algn="in">
            <a:solidFill>
              <a:srgbClr val="FF0000"/>
            </a:solidFill>
            <a:miter lim="800000"/>
            <a:headEnd/>
            <a:tailEnd/>
          </a:ln>
          <a:effectLst/>
        </p:spPr>
        <p:txBody>
          <a:bodyPr vert="horz" wrap="square" lIns="36576" tIns="36576" rIns="36576" bIns="36576" numCol="1" anchor="t" anchorCtr="0" compatLnSpc="1">
            <a:prstTxWarp prst="textNoShape">
              <a:avLst/>
            </a:prstTxWarp>
          </a:bodyPr>
          <a:lstStyle/>
          <a:p>
            <a:pPr fontAlgn="base">
              <a:spcBef>
                <a:spcPct val="0"/>
              </a:spcBef>
              <a:spcAft>
                <a:spcPct val="0"/>
              </a:spcAft>
            </a:pPr>
            <a:r>
              <a:rPr lang="en-GB" altLang="en-US" sz="1200" dirty="0">
                <a:latin typeface="SassoonPrimaryInfant"/>
                <a:cs typeface="Arial"/>
              </a:rPr>
              <a:t>Practise writing the letter 'c'.  Start at the top and say 'Curl around the caterpillar' as you write.</a:t>
            </a:r>
            <a:endParaRPr lang="en-US"/>
          </a:p>
        </p:txBody>
      </p:sp>
      <p:pic>
        <p:nvPicPr>
          <p:cNvPr id="2" name="Picture 2" descr="A picture containing drawing&#10;&#10;Description generated with very high confidence">
            <a:extLst>
              <a:ext uri="{FF2B5EF4-FFF2-40B4-BE49-F238E27FC236}">
                <a16:creationId xmlns:a16="http://schemas.microsoft.com/office/drawing/2014/main" xmlns="" id="{4F3A5057-8D2E-4A67-92D3-85262EC968CA}"/>
              </a:ext>
            </a:extLst>
          </p:cNvPr>
          <p:cNvPicPr>
            <a:picLocks noChangeAspect="1"/>
          </p:cNvPicPr>
          <p:nvPr/>
        </p:nvPicPr>
        <p:blipFill>
          <a:blip r:embed="rId12"/>
          <a:stretch>
            <a:fillRect/>
          </a:stretch>
        </p:blipFill>
        <p:spPr>
          <a:xfrm>
            <a:off x="1914525" y="4205288"/>
            <a:ext cx="523875" cy="571500"/>
          </a:xfrm>
          <a:prstGeom prst="rect">
            <a:avLst/>
          </a:prstGeom>
        </p:spPr>
      </p:pic>
      <p:pic>
        <p:nvPicPr>
          <p:cNvPr id="4" name="Picture 4" descr="A screenshot of a cell phone&#10;&#10;Description generated with very high confidence">
            <a:extLst>
              <a:ext uri="{FF2B5EF4-FFF2-40B4-BE49-F238E27FC236}">
                <a16:creationId xmlns:a16="http://schemas.microsoft.com/office/drawing/2014/main" xmlns="" id="{F47ED1A6-B34E-4470-8776-0C23F012146B}"/>
              </a:ext>
            </a:extLst>
          </p:cNvPr>
          <p:cNvPicPr>
            <a:picLocks noChangeAspect="1"/>
          </p:cNvPicPr>
          <p:nvPr/>
        </p:nvPicPr>
        <p:blipFill rotWithShape="1">
          <a:blip r:embed="rId13"/>
          <a:srcRect l="17808" t="9740" r="57078" b="56927"/>
          <a:stretch/>
        </p:blipFill>
        <p:spPr>
          <a:xfrm>
            <a:off x="2534606" y="4205288"/>
            <a:ext cx="526050" cy="570615"/>
          </a:xfrm>
          <a:prstGeom prst="rect">
            <a:avLst/>
          </a:prstGeom>
        </p:spPr>
      </p:pic>
      <p:sp>
        <p:nvSpPr>
          <p:cNvPr id="31" name="Text Box 41">
            <a:extLst>
              <a:ext uri="{FF2B5EF4-FFF2-40B4-BE49-F238E27FC236}">
                <a16:creationId xmlns:a16="http://schemas.microsoft.com/office/drawing/2014/main" xmlns="" id="{7B52C11D-26E7-4C47-9BB1-B11ED1CE4853}"/>
              </a:ext>
            </a:extLst>
          </p:cNvPr>
          <p:cNvSpPr txBox="1">
            <a:spLocks noChangeArrowheads="1"/>
          </p:cNvSpPr>
          <p:nvPr/>
        </p:nvSpPr>
        <p:spPr bwMode="auto">
          <a:xfrm>
            <a:off x="2918123" y="4097207"/>
            <a:ext cx="561975" cy="624129"/>
          </a:xfrm>
          <a:prstGeom prst="rect">
            <a:avLst/>
          </a:prstGeom>
          <a:noFill/>
          <a:ln w="9525" algn="in">
            <a:noFill/>
            <a:miter lim="800000"/>
            <a:headEnd/>
            <a:tailEnd/>
          </a:ln>
          <a:effectLst/>
        </p:spPr>
        <p:txBody>
          <a:bodyPr vert="horz" wrap="square" lIns="36576" tIns="36576" rIns="36576" bIns="36576" numCol="1" anchor="t" anchorCtr="0" compatLnSpc="1">
            <a:prstTxWarp prst="textNoShape">
              <a:avLst/>
            </a:prstTxWarp>
          </a:bodyPr>
          <a:lstStyle/>
          <a:p>
            <a:pPr algn="ctr" fontAlgn="base">
              <a:spcBef>
                <a:spcPct val="0"/>
              </a:spcBef>
              <a:spcAft>
                <a:spcPct val="0"/>
              </a:spcAft>
            </a:pPr>
            <a:r>
              <a:rPr lang="en-GB" altLang="en-US" sz="4800" dirty="0">
                <a:solidFill>
                  <a:schemeClr val="bg1">
                    <a:lumMod val="65000"/>
                  </a:schemeClr>
                </a:solidFill>
                <a:latin typeface="SassoonPrimaryInfant"/>
                <a:cs typeface="Arial"/>
              </a:rPr>
              <a:t>c</a:t>
            </a:r>
            <a:endParaRPr lang="en-GB" altLang="en-US" sz="4800" b="0" i="0" u="none" strike="noStrike" cap="none" normalizeH="0" baseline="0" dirty="0">
              <a:ln>
                <a:noFill/>
              </a:ln>
              <a:solidFill>
                <a:schemeClr val="bg1">
                  <a:lumMod val="65000"/>
                </a:schemeClr>
              </a:solidFill>
              <a:effectLst/>
              <a:latin typeface="SassoonPrimaryInfant"/>
              <a:cs typeface="Arial"/>
            </a:endParaRPr>
          </a:p>
        </p:txBody>
      </p:sp>
    </p:spTree>
    <p:extLst>
      <p:ext uri="{BB962C8B-B14F-4D97-AF65-F5344CB8AC3E}">
        <p14:creationId xmlns:p14="http://schemas.microsoft.com/office/powerpoint/2010/main" val="24260874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A picture containing grass, outdoor, sitting, brown&#10;&#10;Description generated with very high confidence">
            <a:extLst>
              <a:ext uri="{FF2B5EF4-FFF2-40B4-BE49-F238E27FC236}">
                <a16:creationId xmlns:a16="http://schemas.microsoft.com/office/drawing/2014/main" xmlns="" id="{57674ABD-426D-482F-BEFA-DD9DF49A1DEE}"/>
              </a:ext>
            </a:extLst>
          </p:cNvPr>
          <p:cNvPicPr>
            <a:picLocks noChangeAspect="1"/>
          </p:cNvPicPr>
          <p:nvPr/>
        </p:nvPicPr>
        <p:blipFill>
          <a:blip r:embed="rId2"/>
          <a:stretch>
            <a:fillRect/>
          </a:stretch>
        </p:blipFill>
        <p:spPr>
          <a:xfrm>
            <a:off x="7456098" y="5691997"/>
            <a:ext cx="1578634" cy="1023668"/>
          </a:xfrm>
          <a:prstGeom prst="rect">
            <a:avLst/>
          </a:prstGeom>
          <a:ln>
            <a:solidFill>
              <a:srgbClr val="7030A0"/>
            </a:solidFill>
          </a:ln>
        </p:spPr>
      </p:pic>
      <p:pic>
        <p:nvPicPr>
          <p:cNvPr id="2054" name="Picture 6"/>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25881" b="10259"/>
          <a:stretch/>
        </p:blipFill>
        <p:spPr bwMode="auto">
          <a:xfrm>
            <a:off x="7453584" y="2149133"/>
            <a:ext cx="1221631" cy="11831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3" name="Text Box 41"/>
          <p:cNvSpPr txBox="1">
            <a:spLocks noChangeArrowheads="1"/>
          </p:cNvSpPr>
          <p:nvPr/>
        </p:nvSpPr>
        <p:spPr bwMode="auto">
          <a:xfrm>
            <a:off x="5845933" y="2257144"/>
            <a:ext cx="2956154" cy="1078220"/>
          </a:xfrm>
          <a:prstGeom prst="rect">
            <a:avLst/>
          </a:prstGeom>
          <a:noFill/>
          <a:ln w="9525" algn="in">
            <a:solidFill>
              <a:srgbClr val="7030A0"/>
            </a:solidFill>
            <a:miter lim="800000"/>
            <a:headEnd/>
            <a:tailEnd/>
          </a:ln>
          <a:effectLst/>
        </p:spPr>
        <p:txBody>
          <a:bodyPr vert="horz" wrap="square" lIns="36576" tIns="36576" rIns="36576" bIns="36576" numCol="1" anchor="t" anchorCtr="0" compatLnSpc="1">
            <a:prstTxWarp prst="textNoShape">
              <a:avLst/>
            </a:prstTxWarp>
          </a:bodyPr>
          <a:lstStyle/>
          <a:p>
            <a:pPr marL="0" marR="0" lvl="0" indent="0"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SassoonPrimaryInfant" pitchFamily="2" charset="0"/>
                <a:cs typeface="Arial" pitchFamily="34" charset="0"/>
              </a:rPr>
              <a:t>How about making a </a:t>
            </a:r>
          </a:p>
          <a:p>
            <a:pPr marL="0" marR="0" lvl="0" indent="0"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SassoonPrimaryInfant" pitchFamily="2" charset="0"/>
                <a:cs typeface="Arial" pitchFamily="34" charset="0"/>
              </a:rPr>
              <a:t>footprint butterfly?</a:t>
            </a:r>
          </a:p>
          <a:p>
            <a:pPr marL="0" marR="0" lvl="0" indent="0"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SassoonPrimaryInfant" pitchFamily="2" charset="0"/>
                <a:cs typeface="Arial" pitchFamily="34" charset="0"/>
              </a:rPr>
              <a:t>Paint</a:t>
            </a:r>
            <a:r>
              <a:rPr kumimoji="0" lang="en-US" altLang="en-US" sz="1200" b="0" i="0" u="none" strike="noStrike" cap="none" normalizeH="0" dirty="0">
                <a:ln>
                  <a:noFill/>
                </a:ln>
                <a:solidFill>
                  <a:schemeClr val="tx1"/>
                </a:solidFill>
                <a:effectLst/>
                <a:latin typeface="SassoonPrimaryInfant" pitchFamily="2" charset="0"/>
                <a:cs typeface="Arial" pitchFamily="34" charset="0"/>
              </a:rPr>
              <a:t> your feet </a:t>
            </a:r>
          </a:p>
          <a:p>
            <a:pPr marL="0" marR="0" lvl="0" indent="0"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dirty="0">
                <a:ln>
                  <a:noFill/>
                </a:ln>
                <a:solidFill>
                  <a:schemeClr val="tx1"/>
                </a:solidFill>
                <a:effectLst/>
                <a:latin typeface="SassoonPrimaryInfant" pitchFamily="2" charset="0"/>
                <a:cs typeface="Arial" pitchFamily="34" charset="0"/>
              </a:rPr>
              <a:t>and then stand on </a:t>
            </a:r>
          </a:p>
          <a:p>
            <a:pPr marL="0" marR="0" lvl="0" indent="0"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dirty="0">
                <a:ln>
                  <a:noFill/>
                </a:ln>
                <a:solidFill>
                  <a:schemeClr val="tx1"/>
                </a:solidFill>
                <a:effectLst/>
                <a:latin typeface="SassoonPrimaryInfant" pitchFamily="2" charset="0"/>
                <a:cs typeface="Arial" pitchFamily="34" charset="0"/>
              </a:rPr>
              <a:t>your paper!</a:t>
            </a:r>
            <a:endParaRPr kumimoji="0" lang="en-US" altLang="en-US" sz="1200" b="0" i="0" u="none" strike="noStrike" cap="none" normalizeH="0" baseline="0" dirty="0">
              <a:ln>
                <a:noFill/>
              </a:ln>
              <a:solidFill>
                <a:schemeClr val="tx1"/>
              </a:solidFill>
              <a:effectLst/>
              <a:latin typeface="SassoonPrimaryInfant" pitchFamily="2" charset="0"/>
              <a:cs typeface="Arial" pitchFamily="34" charset="0"/>
            </a:endParaRPr>
          </a:p>
        </p:txBody>
      </p:sp>
      <p:sp>
        <p:nvSpPr>
          <p:cNvPr id="21" name="Text Box 38"/>
          <p:cNvSpPr txBox="1">
            <a:spLocks noChangeArrowheads="1"/>
          </p:cNvSpPr>
          <p:nvPr/>
        </p:nvSpPr>
        <p:spPr bwMode="auto">
          <a:xfrm>
            <a:off x="166699" y="95854"/>
            <a:ext cx="5867400" cy="16769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3600" b="0" i="0" u="none" strike="noStrike" cap="none" normalizeH="0" baseline="0" dirty="0">
                <a:ln>
                  <a:noFill/>
                </a:ln>
                <a:solidFill>
                  <a:srgbClr val="7030A0"/>
                </a:solidFill>
                <a:effectLst/>
                <a:latin typeface="SassoonPrimaryInfant" pitchFamily="2" charset="0"/>
                <a:cs typeface="Arial" pitchFamily="34" charset="0"/>
              </a:rPr>
              <a:t>Ideas for home-learning</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3600" b="0" i="0" u="none" strike="noStrike" cap="none" normalizeH="0" baseline="0" dirty="0">
                <a:ln>
                  <a:noFill/>
                </a:ln>
                <a:solidFill>
                  <a:srgbClr val="7030A0"/>
                </a:solidFill>
                <a:effectLst/>
                <a:latin typeface="SassoonPrimaryInfant" pitchFamily="2" charset="0"/>
                <a:cs typeface="Arial" pitchFamily="34" charset="0"/>
              </a:rPr>
              <a:t>The Very Hungry Caterpillar 2</a:t>
            </a:r>
            <a:endParaRPr kumimoji="0" lang="en-GB" altLang="en-US" sz="2000" b="0" i="0" u="none" strike="noStrike" cap="none" normalizeH="0" baseline="0" dirty="0">
              <a:ln>
                <a:noFill/>
              </a:ln>
              <a:solidFill>
                <a:srgbClr val="7030A0"/>
              </a:solidFill>
              <a:effectLst/>
              <a:latin typeface="SassoonPrimaryInfant" pitchFamily="2" charset="0"/>
              <a:cs typeface="Arial" pitchFamily="34" charset="0"/>
            </a:endParaRPr>
          </a:p>
          <a:p>
            <a:pPr algn="ctr" fontAlgn="base">
              <a:spcBef>
                <a:spcPct val="0"/>
              </a:spcBef>
              <a:spcAft>
                <a:spcPct val="0"/>
              </a:spcAft>
            </a:pPr>
            <a:r>
              <a:rPr lang="en-GB" altLang="en-US" sz="1400" dirty="0">
                <a:solidFill>
                  <a:srgbClr val="7030A0"/>
                </a:solidFill>
                <a:latin typeface="SassoonPrimaryInfant"/>
                <a:cs typeface="Arial"/>
              </a:rPr>
              <a:t>At the end of the story, the caterpillar turns into a butterfly. Here are some home-learning ideas related to butterflies.</a:t>
            </a:r>
            <a:endParaRPr kumimoji="0" lang="en-US" altLang="en-US" sz="1400" b="0" i="0" u="none" strike="noStrike" cap="none" normalizeH="0" baseline="0" dirty="0">
              <a:ln>
                <a:noFill/>
              </a:ln>
              <a:solidFill>
                <a:srgbClr val="7030A0"/>
              </a:solidFill>
              <a:effectLst/>
              <a:latin typeface="SassoonPrimaryInfant"/>
              <a:cs typeface="Arial"/>
            </a:endParaRPr>
          </a:p>
        </p:txBody>
      </p:sp>
      <p:pic>
        <p:nvPicPr>
          <p:cNvPr id="1063" name="Picture 39" descr="The Very Hungry Caterpillar: Amazon.co.uk: Carle, Eric: Book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56176" y="225301"/>
            <a:ext cx="2661791" cy="1894806"/>
          </a:xfrm>
          <a:prstGeom prst="rect">
            <a:avLst/>
          </a:prstGeom>
          <a:noFill/>
          <a:ln w="317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23" name="Rectangle 22"/>
          <p:cNvSpPr/>
          <p:nvPr/>
        </p:nvSpPr>
        <p:spPr>
          <a:xfrm>
            <a:off x="0" y="0"/>
            <a:ext cx="9144000" cy="6858000"/>
          </a:xfrm>
          <a:prstGeom prst="rect">
            <a:avLst/>
          </a:prstGeom>
          <a:noFill/>
          <a:ln w="762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66699" y="1772816"/>
            <a:ext cx="3037149" cy="11994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0" name="Text Box 41"/>
          <p:cNvSpPr txBox="1">
            <a:spLocks noChangeArrowheads="1"/>
          </p:cNvSpPr>
          <p:nvPr/>
        </p:nvSpPr>
        <p:spPr bwMode="auto">
          <a:xfrm>
            <a:off x="3067354" y="1760763"/>
            <a:ext cx="2728782" cy="740405"/>
          </a:xfrm>
          <a:prstGeom prst="rect">
            <a:avLst/>
          </a:prstGeom>
          <a:solidFill>
            <a:schemeClr val="bg1"/>
          </a:solidFill>
          <a:ln w="9525" algn="in">
            <a:solidFill>
              <a:srgbClr val="7030A0"/>
            </a:solidFill>
            <a:miter lim="800000"/>
            <a:headEnd/>
            <a:tailEnd/>
          </a:ln>
          <a:effectLst/>
        </p:spPr>
        <p:txBody>
          <a:bodyPr vert="horz" wrap="square" lIns="36576" tIns="36576" rIns="36576" bIns="36576" numCol="1" anchor="t" anchorCtr="0" compatLnSpc="1">
            <a:prstTxWarp prst="textNoShape">
              <a:avLst/>
            </a:prstTxWarp>
          </a:bodyPr>
          <a:lstStyle/>
          <a:p>
            <a:pPr algn="ctr" fontAlgn="base">
              <a:spcBef>
                <a:spcPct val="0"/>
              </a:spcBef>
              <a:spcAft>
                <a:spcPct val="0"/>
              </a:spcAft>
            </a:pPr>
            <a:r>
              <a:rPr kumimoji="0" lang="en-US" altLang="en-US" sz="1200" b="0" i="0" u="none" strike="noStrike" cap="none" normalizeH="0" baseline="0" dirty="0">
                <a:ln>
                  <a:noFill/>
                </a:ln>
                <a:effectLst/>
                <a:latin typeface="SassoonPrimaryInfant"/>
                <a:cs typeface="Arial"/>
              </a:rPr>
              <a:t>On</a:t>
            </a:r>
            <a:r>
              <a:rPr kumimoji="0" lang="en-US" altLang="en-US" sz="1200" b="0" i="0" u="none" strike="noStrike" cap="none" normalizeH="0" dirty="0">
                <a:ln>
                  <a:noFill/>
                </a:ln>
                <a:effectLst/>
                <a:latin typeface="SassoonPrimaryInfant"/>
                <a:cs typeface="Arial"/>
              </a:rPr>
              <a:t> your daily walk, see if you can spot any butterflies or caterpillars.</a:t>
            </a:r>
            <a:r>
              <a:rPr lang="en-US" altLang="en-US" sz="1200" dirty="0">
                <a:latin typeface="SassoonPrimaryInfant"/>
                <a:cs typeface="Arial"/>
              </a:rPr>
              <a:t> Take a photograph or draw what you saw.</a:t>
            </a:r>
            <a:endParaRPr kumimoji="0" lang="en-US" altLang="en-US" sz="1200" b="0" i="0" u="none" strike="noStrike" cap="none" normalizeH="0" baseline="0" dirty="0">
              <a:ln>
                <a:noFill/>
              </a:ln>
              <a:effectLst/>
              <a:latin typeface="SassoonPrimaryInfant" pitchFamily="2" charset="0"/>
              <a:cs typeface="Arial" pitchFamily="34" charset="0"/>
            </a:endParaRPr>
          </a:p>
        </p:txBody>
      </p:sp>
      <p:pic>
        <p:nvPicPr>
          <p:cNvPr id="2053"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7504" y="4216077"/>
            <a:ext cx="1748922" cy="2491695"/>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31" name="Text Box 41"/>
          <p:cNvSpPr txBox="1">
            <a:spLocks noChangeArrowheads="1"/>
          </p:cNvSpPr>
          <p:nvPr/>
        </p:nvSpPr>
        <p:spPr bwMode="auto">
          <a:xfrm>
            <a:off x="107610" y="3040327"/>
            <a:ext cx="3160102" cy="1080242"/>
          </a:xfrm>
          <a:prstGeom prst="rect">
            <a:avLst/>
          </a:prstGeom>
          <a:solidFill>
            <a:schemeClr val="bg1"/>
          </a:solidFill>
          <a:ln w="9525" algn="in">
            <a:solidFill>
              <a:srgbClr val="7030A0"/>
            </a:solidFill>
            <a:miter lim="800000"/>
            <a:headEnd/>
            <a:tailEnd/>
          </a:ln>
          <a:effectLst/>
        </p:spPr>
        <p:txBody>
          <a:bodyPr vert="horz" wrap="square" lIns="36576" tIns="36576" rIns="36576" bIns="36576" numCol="1" anchor="t" anchorCtr="0" compatLnSpc="1">
            <a:prstTxWarp prst="textNoShape">
              <a:avLst/>
            </a:prstTxWarp>
          </a:bodyPr>
          <a:lstStyle/>
          <a:p>
            <a:pPr algn="ctr" fontAlgn="base">
              <a:spcBef>
                <a:spcPct val="0"/>
              </a:spcBef>
              <a:spcAft>
                <a:spcPct val="0"/>
              </a:spcAft>
            </a:pPr>
            <a:r>
              <a:rPr kumimoji="0" lang="en-US" altLang="en-US" sz="1200" b="0" i="0" u="none" strike="noStrike" cap="none" normalizeH="0" baseline="0" dirty="0">
                <a:ln>
                  <a:noFill/>
                </a:ln>
                <a:effectLst/>
                <a:latin typeface="SassoonPrimaryInfant"/>
                <a:cs typeface="Arial"/>
              </a:rPr>
              <a:t>Can you draw or paint a butterfly?</a:t>
            </a:r>
            <a:r>
              <a:rPr lang="en-US" altLang="en-US" sz="1200" dirty="0">
                <a:latin typeface="SassoonPrimaryInfant"/>
                <a:cs typeface="Arial"/>
              </a:rPr>
              <a:t> </a:t>
            </a:r>
            <a:r>
              <a:rPr kumimoji="0" lang="en-US" altLang="en-US" sz="1200" b="0" i="0" u="none" strike="noStrike" cap="none" normalizeH="0" baseline="0" dirty="0">
                <a:ln>
                  <a:noFill/>
                </a:ln>
                <a:effectLst/>
                <a:latin typeface="SassoonPrimaryInfant"/>
                <a:cs typeface="Arial"/>
              </a:rPr>
              <a:t> You could make</a:t>
            </a:r>
            <a:r>
              <a:rPr kumimoji="0" lang="en-US" altLang="en-US" sz="1200" b="0" i="0" u="none" strike="noStrike" cap="none" normalizeH="0" dirty="0">
                <a:ln>
                  <a:noFill/>
                </a:ln>
                <a:effectLst/>
                <a:latin typeface="SassoonPrimaryInfant"/>
                <a:cs typeface="Arial"/>
              </a:rPr>
              <a:t> a butterfly by folding a piece of paper in half, painting on one side, pressing the other side onto it and then opening </a:t>
            </a:r>
            <a:r>
              <a:rPr lang="en-US" altLang="en-US" sz="1200" dirty="0">
                <a:latin typeface="SassoonPrimaryInfant"/>
                <a:cs typeface="Arial"/>
              </a:rPr>
              <a:t>it up</a:t>
            </a:r>
            <a:r>
              <a:rPr kumimoji="0" lang="en-US" altLang="en-US" sz="1200" b="0" i="0" u="none" strike="noStrike" cap="none" normalizeH="0" dirty="0">
                <a:ln>
                  <a:noFill/>
                </a:ln>
                <a:effectLst/>
                <a:latin typeface="SassoonPrimaryInfant"/>
                <a:cs typeface="Arial"/>
              </a:rPr>
              <a:t> to see your </a:t>
            </a:r>
            <a:r>
              <a:rPr lang="en-US" altLang="en-US" sz="1200" dirty="0">
                <a:latin typeface="SassoonPrimaryInfant"/>
                <a:cs typeface="Arial"/>
              </a:rPr>
              <a:t>symmetrical butterfly</a:t>
            </a:r>
            <a:r>
              <a:rPr kumimoji="0" lang="en-US" altLang="en-US" sz="1200" b="0" i="0" u="none" strike="noStrike" cap="none" normalizeH="0" dirty="0">
                <a:ln>
                  <a:noFill/>
                </a:ln>
                <a:effectLst/>
                <a:latin typeface="SassoonPrimaryInfant"/>
                <a:cs typeface="Arial"/>
              </a:rPr>
              <a:t>.</a:t>
            </a:r>
            <a:endParaRPr kumimoji="0" lang="en-US" altLang="en-US" sz="1200" b="0" i="0" u="none" strike="noStrike" cap="none" normalizeH="0" baseline="0" dirty="0">
              <a:ln>
                <a:noFill/>
              </a:ln>
              <a:effectLst/>
              <a:latin typeface="SassoonPrimaryInfant"/>
              <a:cs typeface="Arial"/>
            </a:endParaRPr>
          </a:p>
        </p:txBody>
      </p:sp>
      <p:pic>
        <p:nvPicPr>
          <p:cNvPr id="2051"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40992" y="4222288"/>
            <a:ext cx="1267876" cy="920777"/>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2052" name="Picture 4"/>
          <p:cNvPicPr>
            <a:picLocks noChangeAspect="1" noChangeArrowheads="1"/>
          </p:cNvPicPr>
          <p:nvPr/>
        </p:nvPicPr>
        <p:blipFill rotWithShape="1">
          <a:blip r:embed="rId8">
            <a:extLst>
              <a:ext uri="{28A0092B-C50C-407E-A947-70E740481C1C}">
                <a14:useLocalDpi xmlns:a14="http://schemas.microsoft.com/office/drawing/2010/main" val="0"/>
              </a:ext>
            </a:extLst>
          </a:blip>
          <a:srcRect l="9565" t="9674" r="7639" b="12565"/>
          <a:stretch/>
        </p:blipFill>
        <p:spPr bwMode="auto">
          <a:xfrm>
            <a:off x="7203756" y="3435996"/>
            <a:ext cx="1301904" cy="934431"/>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2055" name="Picture 7"/>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525690" y="2561392"/>
            <a:ext cx="2022951" cy="20701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4" name="Text Box 41"/>
          <p:cNvSpPr txBox="1">
            <a:spLocks noChangeArrowheads="1"/>
          </p:cNvSpPr>
          <p:nvPr/>
        </p:nvSpPr>
        <p:spPr bwMode="auto">
          <a:xfrm>
            <a:off x="3350703" y="4466610"/>
            <a:ext cx="2369349" cy="387929"/>
          </a:xfrm>
          <a:prstGeom prst="rect">
            <a:avLst/>
          </a:prstGeom>
          <a:solidFill>
            <a:schemeClr val="bg1"/>
          </a:solidFill>
          <a:ln w="9525" algn="in">
            <a:solidFill>
              <a:srgbClr val="7030A0"/>
            </a:solidFill>
            <a:miter lim="800000"/>
            <a:headEnd/>
            <a:tailEnd/>
          </a:ln>
          <a:effectLst/>
        </p:spPr>
        <p:txBody>
          <a:bodyPr vert="horz" wrap="square" lIns="36576" tIns="36576" rIns="36576" bIns="36576"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SassoonPrimaryInfant" pitchFamily="2" charset="0"/>
                <a:cs typeface="Arial" pitchFamily="34" charset="0"/>
              </a:rPr>
              <a:t>Learn about the life-cycle of a butterfly.</a:t>
            </a:r>
          </a:p>
        </p:txBody>
      </p:sp>
      <p:pic>
        <p:nvPicPr>
          <p:cNvPr id="2056" name="Picture 8"/>
          <p:cNvPicPr>
            <a:picLocks noChangeAspect="1" noChangeArrowheads="1"/>
          </p:cNvPicPr>
          <p:nvPr/>
        </p:nvPicPr>
        <p:blipFill rotWithShape="1">
          <a:blip r:embed="rId10">
            <a:extLst>
              <a:ext uri="{28A0092B-C50C-407E-A947-70E740481C1C}">
                <a14:useLocalDpi xmlns:a14="http://schemas.microsoft.com/office/drawing/2010/main" val="0"/>
              </a:ext>
            </a:extLst>
          </a:blip>
          <a:srcRect l="52701" t="17642" r="4701" b="15895"/>
          <a:stretch/>
        </p:blipFill>
        <p:spPr bwMode="auto">
          <a:xfrm>
            <a:off x="5879459" y="3429000"/>
            <a:ext cx="1145335" cy="1191063"/>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2057" name="Picture 9"/>
          <p:cNvPicPr>
            <a:picLocks noChangeAspect="1" noChangeArrowheads="1"/>
          </p:cNvPicPr>
          <p:nvPr/>
        </p:nvPicPr>
        <p:blipFill rotWithShape="1">
          <a:blip r:embed="rId11">
            <a:extLst>
              <a:ext uri="{28A0092B-C50C-407E-A947-70E740481C1C}">
                <a14:useLocalDpi xmlns:a14="http://schemas.microsoft.com/office/drawing/2010/main" val="0"/>
              </a:ext>
            </a:extLst>
          </a:blip>
          <a:srcRect l="44646" t="10513" b="8558"/>
          <a:stretch/>
        </p:blipFill>
        <p:spPr bwMode="auto">
          <a:xfrm>
            <a:off x="1996242" y="5281383"/>
            <a:ext cx="1416169" cy="1412012"/>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32" name="Text Box 41"/>
          <p:cNvSpPr txBox="1">
            <a:spLocks noChangeArrowheads="1"/>
          </p:cNvSpPr>
          <p:nvPr/>
        </p:nvSpPr>
        <p:spPr bwMode="auto">
          <a:xfrm>
            <a:off x="6357703" y="4506241"/>
            <a:ext cx="2569699" cy="1229074"/>
          </a:xfrm>
          <a:prstGeom prst="rect">
            <a:avLst/>
          </a:prstGeom>
          <a:solidFill>
            <a:schemeClr val="bg1"/>
          </a:solidFill>
          <a:ln w="9525" algn="in">
            <a:solidFill>
              <a:srgbClr val="7030A0"/>
            </a:solidFill>
            <a:miter lim="800000"/>
            <a:headEnd/>
            <a:tailEnd/>
          </a:ln>
          <a:effectLst/>
        </p:spPr>
        <p:txBody>
          <a:bodyPr vert="horz" wrap="square" lIns="36576" tIns="36576" rIns="36576" bIns="36576" numCol="1" anchor="t" anchorCtr="0" compatLnSpc="1">
            <a:prstTxWarp prst="textNoShape">
              <a:avLst/>
            </a:prstTxWarp>
          </a:bodyPr>
          <a:lstStyle/>
          <a:p>
            <a:pPr algn="ctr" fontAlgn="base">
              <a:spcBef>
                <a:spcPct val="0"/>
              </a:spcBef>
              <a:spcAft>
                <a:spcPct val="0"/>
              </a:spcAft>
            </a:pPr>
            <a:r>
              <a:rPr kumimoji="0" lang="en-US" altLang="en-US" sz="1200" b="0" i="0" u="none" strike="noStrike" cap="none" normalizeH="0" baseline="0" dirty="0">
                <a:ln>
                  <a:noFill/>
                </a:ln>
                <a:effectLst/>
                <a:latin typeface="SassoonPrimaryInfant"/>
                <a:cs typeface="Arial"/>
              </a:rPr>
              <a:t>How about making a butterfly collage?</a:t>
            </a:r>
            <a:r>
              <a:rPr lang="en-US" altLang="en-US" sz="1200" dirty="0">
                <a:latin typeface="SassoonPrimaryInfant"/>
                <a:cs typeface="Arial"/>
              </a:rPr>
              <a:t> </a:t>
            </a:r>
            <a:r>
              <a:rPr kumimoji="0" lang="en-US" altLang="en-US" sz="1200" b="0" i="0" u="none" strike="noStrike" cap="none" normalizeH="0" baseline="0" dirty="0">
                <a:ln>
                  <a:noFill/>
                </a:ln>
                <a:effectLst/>
                <a:latin typeface="SassoonPrimaryInfant"/>
                <a:cs typeface="Arial"/>
              </a:rPr>
              <a:t>You can use any</a:t>
            </a:r>
            <a:r>
              <a:rPr kumimoji="0" lang="en-US" altLang="en-US" sz="1200" b="0" i="0" u="none" strike="noStrike" cap="none" normalizeH="0" dirty="0">
                <a:ln>
                  <a:noFill/>
                </a:ln>
                <a:effectLst/>
                <a:latin typeface="SassoonPrimaryInfant"/>
                <a:cs typeface="Arial"/>
              </a:rPr>
              <a:t> scraps of paper or material.</a:t>
            </a:r>
            <a:r>
              <a:rPr lang="en-US" altLang="en-US" sz="1200" dirty="0">
                <a:latin typeface="SassoonPrimaryInfant"/>
                <a:cs typeface="Arial"/>
              </a:rPr>
              <a:t> </a:t>
            </a:r>
            <a:r>
              <a:rPr kumimoji="0" lang="en-US" altLang="en-US" sz="1200" b="0" i="0" u="none" strike="noStrike" cap="none" normalizeH="0" dirty="0">
                <a:ln>
                  <a:noFill/>
                </a:ln>
                <a:effectLst/>
                <a:latin typeface="SassoonPrimaryInfant"/>
                <a:cs typeface="Arial"/>
              </a:rPr>
              <a:t>Or </a:t>
            </a:r>
            <a:r>
              <a:rPr lang="en-US" altLang="en-US" sz="1200" dirty="0">
                <a:latin typeface="SassoonPrimaryInfant"/>
                <a:cs typeface="Arial"/>
              </a:rPr>
              <a:t>you</a:t>
            </a:r>
            <a:r>
              <a:rPr kumimoji="0" lang="en-US" altLang="en-US" sz="1200" b="0" i="0" u="none" strike="noStrike" cap="none" normalizeH="0" dirty="0">
                <a:ln>
                  <a:noFill/>
                </a:ln>
                <a:effectLst/>
                <a:latin typeface="SassoonPrimaryInfant"/>
                <a:cs typeface="Arial"/>
              </a:rPr>
              <a:t> could make a 3-D butterfly, using recycled materials.</a:t>
            </a:r>
            <a:r>
              <a:rPr lang="en-US" altLang="en-US" sz="1200" dirty="0">
                <a:latin typeface="SassoonPrimaryInfant"/>
                <a:cs typeface="Arial"/>
              </a:rPr>
              <a:t> You could make a butterfly from things you find in your garden.</a:t>
            </a:r>
            <a:endParaRPr kumimoji="0" lang="en-US" altLang="en-US" sz="1200" b="0" i="0" u="none" strike="noStrike" cap="none" normalizeH="0" baseline="0" dirty="0">
              <a:ln>
                <a:noFill/>
              </a:ln>
              <a:effectLst/>
              <a:latin typeface="SassoonPrimaryInfant" pitchFamily="2" charset="0"/>
              <a:cs typeface="Arial" pitchFamily="34" charset="0"/>
            </a:endParaRPr>
          </a:p>
        </p:txBody>
      </p:sp>
      <p:sp>
        <p:nvSpPr>
          <p:cNvPr id="35" name="Text Box 41"/>
          <p:cNvSpPr txBox="1">
            <a:spLocks noChangeArrowheads="1"/>
          </p:cNvSpPr>
          <p:nvPr/>
        </p:nvSpPr>
        <p:spPr bwMode="auto">
          <a:xfrm>
            <a:off x="571076" y="5748603"/>
            <a:ext cx="1851303" cy="611707"/>
          </a:xfrm>
          <a:prstGeom prst="rect">
            <a:avLst/>
          </a:prstGeom>
          <a:solidFill>
            <a:schemeClr val="bg1"/>
          </a:solidFill>
          <a:ln w="9525" algn="in">
            <a:solidFill>
              <a:srgbClr val="7030A0"/>
            </a:solidFill>
            <a:miter lim="800000"/>
            <a:headEnd/>
            <a:tailEnd/>
          </a:ln>
          <a:effectLst/>
        </p:spPr>
        <p:txBody>
          <a:bodyPr vert="horz" wrap="square" lIns="36576" tIns="36576" rIns="36576" bIns="36576"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dirty="0">
                <a:ln>
                  <a:noFill/>
                </a:ln>
                <a:effectLst/>
                <a:latin typeface="SassoonPrimaryInfant"/>
                <a:cs typeface="Arial"/>
              </a:rPr>
              <a:t>Make a butterfly suncatcher/ stained-glass</a:t>
            </a:r>
            <a:r>
              <a:rPr kumimoji="0" lang="en-US" altLang="en-US" sz="1200" b="0" i="0" u="none" strike="noStrike" cap="none" normalizeH="0" dirty="0">
                <a:ln>
                  <a:noFill/>
                </a:ln>
                <a:effectLst/>
                <a:latin typeface="SassoonPrimaryInfant"/>
                <a:cs typeface="Arial"/>
              </a:rPr>
              <a:t> window</a:t>
            </a:r>
            <a:r>
              <a:rPr lang="en-US" altLang="en-US" sz="1200" dirty="0">
                <a:latin typeface="SassoonPrimaryInfant"/>
                <a:cs typeface="Arial"/>
              </a:rPr>
              <a:t>.</a:t>
            </a:r>
            <a:endParaRPr kumimoji="0" lang="en-US" altLang="en-US" sz="1200" b="0" i="0" u="none" strike="noStrike" cap="none" normalizeH="0" baseline="0" dirty="0">
              <a:ln>
                <a:noFill/>
              </a:ln>
              <a:solidFill>
                <a:schemeClr val="tx1"/>
              </a:solidFill>
              <a:effectLst/>
              <a:latin typeface="SassoonPrimaryInfant" pitchFamily="2" charset="0"/>
              <a:cs typeface="Arial" pitchFamily="34" charset="0"/>
            </a:endParaRPr>
          </a:p>
        </p:txBody>
      </p:sp>
      <p:pic>
        <p:nvPicPr>
          <p:cNvPr id="2" name="Picture 2" descr="A picture containing child, little, remote, girl&#10;&#10;Description generated with very high confidence">
            <a:extLst>
              <a:ext uri="{FF2B5EF4-FFF2-40B4-BE49-F238E27FC236}">
                <a16:creationId xmlns:a16="http://schemas.microsoft.com/office/drawing/2014/main" xmlns="" id="{3A024261-2AD5-4E8A-9149-5651AF5A6742}"/>
              </a:ext>
            </a:extLst>
          </p:cNvPr>
          <p:cNvPicPr>
            <a:picLocks noChangeAspect="1"/>
          </p:cNvPicPr>
          <p:nvPr/>
        </p:nvPicPr>
        <p:blipFill rotWithShape="1">
          <a:blip r:embed="rId12"/>
          <a:srcRect t="44444" r="637" b="2809"/>
          <a:stretch/>
        </p:blipFill>
        <p:spPr>
          <a:xfrm>
            <a:off x="3491182" y="4920471"/>
            <a:ext cx="1212793" cy="973391"/>
          </a:xfrm>
          <a:prstGeom prst="rect">
            <a:avLst/>
          </a:prstGeom>
          <a:ln>
            <a:solidFill>
              <a:srgbClr val="7030A0"/>
            </a:solidFill>
          </a:ln>
        </p:spPr>
      </p:pic>
      <p:sp>
        <p:nvSpPr>
          <p:cNvPr id="22" name="Text Box 41">
            <a:extLst>
              <a:ext uri="{FF2B5EF4-FFF2-40B4-BE49-F238E27FC236}">
                <a16:creationId xmlns:a16="http://schemas.microsoft.com/office/drawing/2014/main" xmlns="" id="{7A2C0F4F-0C87-43BC-A900-4944EE4A7A4A}"/>
              </a:ext>
            </a:extLst>
          </p:cNvPr>
          <p:cNvSpPr txBox="1">
            <a:spLocks noChangeArrowheads="1"/>
          </p:cNvSpPr>
          <p:nvPr/>
        </p:nvSpPr>
        <p:spPr bwMode="auto">
          <a:xfrm>
            <a:off x="4299611" y="4926687"/>
            <a:ext cx="1981159" cy="488570"/>
          </a:xfrm>
          <a:prstGeom prst="rect">
            <a:avLst/>
          </a:prstGeom>
          <a:solidFill>
            <a:schemeClr val="bg1"/>
          </a:solidFill>
          <a:ln w="9525" algn="in">
            <a:solidFill>
              <a:srgbClr val="7030A0"/>
            </a:solidFill>
            <a:miter lim="800000"/>
            <a:headEnd/>
            <a:tailEnd/>
          </a:ln>
          <a:effectLst/>
        </p:spPr>
        <p:txBody>
          <a:bodyPr vert="horz" wrap="square" lIns="36576" tIns="36576" rIns="36576" bIns="36576" numCol="1" anchor="t" anchorCtr="0" compatLnSpc="1">
            <a:prstTxWarp prst="textNoShape">
              <a:avLst/>
            </a:prstTxWarp>
          </a:bodyPr>
          <a:lstStyle/>
          <a:p>
            <a:pPr algn="ctr" fontAlgn="base">
              <a:spcBef>
                <a:spcPct val="0"/>
              </a:spcBef>
              <a:spcAft>
                <a:spcPct val="0"/>
              </a:spcAft>
            </a:pPr>
            <a:r>
              <a:rPr lang="en-US" altLang="en-US" sz="1200" dirty="0">
                <a:latin typeface="SassoonPrimaryInfant"/>
                <a:cs typeface="Arial"/>
              </a:rPr>
              <a:t>Make some butterfly counting and number stones.</a:t>
            </a:r>
            <a:endParaRPr lang="en-US" altLang="en-US" sz="1200" b="0" i="0" u="none" strike="noStrike" cap="none" normalizeH="0" baseline="0" dirty="0">
              <a:ln>
                <a:noFill/>
              </a:ln>
              <a:effectLst/>
              <a:latin typeface="SassoonPrimaryInfant" pitchFamily="2" charset="0"/>
              <a:cs typeface="Arial" pitchFamily="34" charset="0"/>
            </a:endParaRPr>
          </a:p>
        </p:txBody>
      </p:sp>
      <p:pic>
        <p:nvPicPr>
          <p:cNvPr id="6" name="Picture 6" descr="A close up of a tree&#10;&#10;Description generated with high confidence">
            <a:extLst>
              <a:ext uri="{FF2B5EF4-FFF2-40B4-BE49-F238E27FC236}">
                <a16:creationId xmlns:a16="http://schemas.microsoft.com/office/drawing/2014/main" xmlns="" id="{7BBE3C3C-A896-4642-9123-50F9BC1EF85B}"/>
              </a:ext>
            </a:extLst>
          </p:cNvPr>
          <p:cNvPicPr>
            <a:picLocks noChangeAspect="1"/>
          </p:cNvPicPr>
          <p:nvPr/>
        </p:nvPicPr>
        <p:blipFill rotWithShape="1">
          <a:blip r:embed="rId13"/>
          <a:srcRect l="210" t="42520" r="9239" b="11863"/>
          <a:stretch/>
        </p:blipFill>
        <p:spPr>
          <a:xfrm>
            <a:off x="6009753" y="5841520"/>
            <a:ext cx="1305040" cy="877746"/>
          </a:xfrm>
          <a:prstGeom prst="rect">
            <a:avLst/>
          </a:prstGeom>
          <a:ln>
            <a:solidFill>
              <a:srgbClr val="7030A0"/>
            </a:solidFill>
          </a:ln>
        </p:spPr>
      </p:pic>
      <p:pic>
        <p:nvPicPr>
          <p:cNvPr id="8" name="Picture 8" descr="A person throwing a frisbee&#10;&#10;Description generated with high confidence">
            <a:extLst>
              <a:ext uri="{FF2B5EF4-FFF2-40B4-BE49-F238E27FC236}">
                <a16:creationId xmlns:a16="http://schemas.microsoft.com/office/drawing/2014/main" xmlns="" id="{EF406A89-3554-40D4-8AE1-C0C7BF666D9C}"/>
              </a:ext>
            </a:extLst>
          </p:cNvPr>
          <p:cNvPicPr>
            <a:picLocks noChangeAspect="1"/>
          </p:cNvPicPr>
          <p:nvPr/>
        </p:nvPicPr>
        <p:blipFill>
          <a:blip r:embed="rId14"/>
          <a:stretch>
            <a:fillRect/>
          </a:stretch>
        </p:blipFill>
        <p:spPr>
          <a:xfrm>
            <a:off x="4839419" y="5466991"/>
            <a:ext cx="1046672" cy="1286774"/>
          </a:xfrm>
          <a:prstGeom prst="rect">
            <a:avLst/>
          </a:prstGeom>
          <a:ln>
            <a:solidFill>
              <a:srgbClr val="7030A0"/>
            </a:solidFill>
          </a:ln>
        </p:spPr>
      </p:pic>
      <p:sp>
        <p:nvSpPr>
          <p:cNvPr id="28" name="Text Box 41">
            <a:extLst>
              <a:ext uri="{FF2B5EF4-FFF2-40B4-BE49-F238E27FC236}">
                <a16:creationId xmlns:a16="http://schemas.microsoft.com/office/drawing/2014/main" xmlns="" id="{2D7272CD-BF18-442E-A953-9CC1D974C9B8}"/>
              </a:ext>
            </a:extLst>
          </p:cNvPr>
          <p:cNvSpPr txBox="1">
            <a:spLocks noChangeArrowheads="1"/>
          </p:cNvSpPr>
          <p:nvPr/>
        </p:nvSpPr>
        <p:spPr bwMode="auto">
          <a:xfrm>
            <a:off x="3494477" y="5990610"/>
            <a:ext cx="1247916" cy="718607"/>
          </a:xfrm>
          <a:prstGeom prst="rect">
            <a:avLst/>
          </a:prstGeom>
          <a:solidFill>
            <a:schemeClr val="bg1"/>
          </a:solidFill>
          <a:ln w="9525" algn="in">
            <a:solidFill>
              <a:srgbClr val="7030A0"/>
            </a:solidFill>
            <a:miter lim="800000"/>
            <a:headEnd/>
            <a:tailEnd/>
          </a:ln>
          <a:effectLst/>
        </p:spPr>
        <p:txBody>
          <a:bodyPr vert="horz" wrap="square" lIns="36576" tIns="36576" rIns="36576" bIns="36576" numCol="1" anchor="t" anchorCtr="0" compatLnSpc="1">
            <a:prstTxWarp prst="textNoShape">
              <a:avLst/>
            </a:prstTxWarp>
          </a:bodyPr>
          <a:lstStyle/>
          <a:p>
            <a:pPr algn="ctr" fontAlgn="base">
              <a:spcBef>
                <a:spcPct val="0"/>
              </a:spcBef>
              <a:spcAft>
                <a:spcPct val="0"/>
              </a:spcAft>
            </a:pPr>
            <a:r>
              <a:rPr lang="en-US" altLang="en-US" sz="1200" dirty="0">
                <a:latin typeface="SassoonPrimaryInfant"/>
                <a:cs typeface="Arial"/>
              </a:rPr>
              <a:t>Make some butterfly wings to wear.</a:t>
            </a:r>
            <a:endParaRPr lang="en-US" altLang="en-US" sz="1200" b="0" i="0" u="none" strike="noStrike" cap="none" normalizeH="0" baseline="0" dirty="0">
              <a:ln>
                <a:noFill/>
              </a:ln>
              <a:effectLst/>
              <a:latin typeface="SassoonPrimaryInfant"/>
              <a:cs typeface="Arial"/>
            </a:endParaRPr>
          </a:p>
        </p:txBody>
      </p:sp>
    </p:spTree>
    <p:extLst>
      <p:ext uri="{BB962C8B-B14F-4D97-AF65-F5344CB8AC3E}">
        <p14:creationId xmlns:p14="http://schemas.microsoft.com/office/powerpoint/2010/main" val="28902530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102</TotalTime>
  <Words>258</Words>
  <Application>Microsoft Macintosh PowerPoint</Application>
  <PresentationFormat>On-screen Show (4:3)</PresentationFormat>
  <Paragraphs>27</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SassoonPrimaryInfant</vt:lpstr>
      <vt:lpstr>Office Theme</vt:lpstr>
      <vt:lpstr>PowerPoint Presentation</vt:lpstr>
      <vt:lpstr>PowerPoint Presentation</vt:lpstr>
    </vt:vector>
  </TitlesOfParts>
  <Company>Pembrokeshire County Council</Company>
  <LinksUpToDate>false</LinksUpToDate>
  <SharedDoc>false</SharedDoc>
  <HyperlinksChanged>false</HyperlinksChanged>
  <AppVersion>15.0032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Ideas for home learning – book based</dc:title>
  <dc:creator>Ro Harte</dc:creator>
  <cp:lastModifiedBy>R Harte (Prendergast CP School)</cp:lastModifiedBy>
  <cp:revision>316</cp:revision>
  <cp:lastPrinted>2020-04-27T15:11:35Z</cp:lastPrinted>
  <dcterms:created xsi:type="dcterms:W3CDTF">2020-04-27T14:33:43Z</dcterms:created>
  <dcterms:modified xsi:type="dcterms:W3CDTF">2020-04-30T12:53:17Z</dcterms:modified>
</cp:coreProperties>
</file>